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9" r:id="rId3"/>
    <p:sldId id="267" r:id="rId4"/>
    <p:sldId id="265" r:id="rId5"/>
    <p:sldId id="260" r:id="rId6"/>
    <p:sldId id="257" r:id="rId7"/>
    <p:sldId id="258" r:id="rId8"/>
    <p:sldId id="293" r:id="rId9"/>
    <p:sldId id="269" r:id="rId10"/>
    <p:sldId id="270" r:id="rId11"/>
    <p:sldId id="271" r:id="rId12"/>
    <p:sldId id="272" r:id="rId13"/>
    <p:sldId id="273" r:id="rId14"/>
    <p:sldId id="294" r:id="rId15"/>
    <p:sldId id="274" r:id="rId16"/>
    <p:sldId id="295" r:id="rId17"/>
    <p:sldId id="275" r:id="rId18"/>
    <p:sldId id="262" r:id="rId19"/>
    <p:sldId id="261" r:id="rId20"/>
    <p:sldId id="263" r:id="rId21"/>
    <p:sldId id="276" r:id="rId22"/>
    <p:sldId id="277" r:id="rId23"/>
    <p:sldId id="278" r:id="rId24"/>
    <p:sldId id="279" r:id="rId25"/>
    <p:sldId id="280" r:id="rId26"/>
    <p:sldId id="300" r:id="rId27"/>
    <p:sldId id="281" r:id="rId28"/>
    <p:sldId id="288" r:id="rId29"/>
    <p:sldId id="301" r:id="rId30"/>
    <p:sldId id="282" r:id="rId31"/>
    <p:sldId id="283" r:id="rId32"/>
    <p:sldId id="296" r:id="rId33"/>
    <p:sldId id="285" r:id="rId34"/>
    <p:sldId id="286" r:id="rId35"/>
    <p:sldId id="287" r:id="rId36"/>
    <p:sldId id="289" r:id="rId37"/>
    <p:sldId id="290" r:id="rId38"/>
    <p:sldId id="291" r:id="rId39"/>
    <p:sldId id="297" r:id="rId40"/>
    <p:sldId id="284" r:id="rId41"/>
    <p:sldId id="292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9" autoAdjust="0"/>
    <p:restoredTop sz="94660"/>
  </p:normalViewPr>
  <p:slideViewPr>
    <p:cSldViewPr>
      <p:cViewPr>
        <p:scale>
          <a:sx n="60" d="100"/>
          <a:sy n="60" d="100"/>
        </p:scale>
        <p:origin x="-73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763" y="1828800"/>
            <a:ext cx="990600" cy="2286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199909A-5205-4E36-88EA-CC4D627E7E5A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494" y="3264694"/>
            <a:ext cx="3859212" cy="2286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2185-900C-4D24-9489-2FB6457C50A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8363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2275" y="401616"/>
              <a:ext cx="8326438" cy="3141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2147483647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002CA-4F00-4B6C-9D59-06F9462FE418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9E687-733E-4DB4-8874-8000B6F782C9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5253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2780895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5775" y="4343161"/>
              <a:ext cx="8181975" cy="2112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35"/>
            <p:cNvSpPr>
              <a:spLocks/>
            </p:cNvSpPr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2147483647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E1886-B4BF-440A-A294-9944470A3BB5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D5AE0-373D-499A-A9C9-BE407BBEF32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55348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6359946" y="4309201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2147483647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36"/>
          <p:cNvSpPr txBox="1">
            <a:spLocks noChangeArrowheads="1"/>
          </p:cNvSpPr>
          <p:nvPr/>
        </p:nvSpPr>
        <p:spPr bwMode="gray">
          <a:xfrm>
            <a:off x="647700" y="652463"/>
            <a:ext cx="6016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s-PR" sz="8000">
                <a:solidFill>
                  <a:srgbClr val="EF53A5"/>
                </a:solidFill>
              </a:rPr>
              <a:t>“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gray">
          <a:xfrm>
            <a:off x="7069138" y="2900363"/>
            <a:ext cx="619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s-PR" sz="8000">
                <a:solidFill>
                  <a:srgbClr val="EF53A5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807E-0B99-481E-A70D-D5C0AE650F32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3D44AA-2623-4B21-8481-285D5FC1C7DD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23785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6359946" y="4311243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>
                <a:gd name="T0" fmla="*/ 0 w 10000"/>
                <a:gd name="T1" fmla="*/ 0 h 9621"/>
                <a:gd name="T2" fmla="*/ 0 w 10000"/>
                <a:gd name="T3" fmla="*/ 2147483647 h 9621"/>
                <a:gd name="T4" fmla="*/ 0 w 10000"/>
                <a:gd name="T5" fmla="*/ 2147483647 h 9621"/>
                <a:gd name="T6" fmla="*/ 0 w 10000"/>
                <a:gd name="T7" fmla="*/ 2147483647 h 9621"/>
                <a:gd name="T8" fmla="*/ 2147483647 w 10000"/>
                <a:gd name="T9" fmla="*/ 2147483647 h 9621"/>
                <a:gd name="T10" fmla="*/ 2147483647 w 10000"/>
                <a:gd name="T11" fmla="*/ 2147483647 h 9621"/>
                <a:gd name="T12" fmla="*/ 2147483647 w 10000"/>
                <a:gd name="T13" fmla="*/ 2147483647 h 9621"/>
                <a:gd name="T14" fmla="*/ 2147483647 w 10000"/>
                <a:gd name="T15" fmla="*/ 0 h 9621"/>
                <a:gd name="T16" fmla="*/ 2147483647 w 10000"/>
                <a:gd name="T17" fmla="*/ 0 h 9621"/>
                <a:gd name="T18" fmla="*/ 2147483647 w 10000"/>
                <a:gd name="T19" fmla="*/ 2147483647 h 9621"/>
                <a:gd name="T20" fmla="*/ 2147483647 w 10000"/>
                <a:gd name="T21" fmla="*/ 2147483647 h 9621"/>
                <a:gd name="T22" fmla="*/ 2147483647 w 10000"/>
                <a:gd name="T23" fmla="*/ 2147483647 h 9621"/>
                <a:gd name="T24" fmla="*/ 2147483647 w 10000"/>
                <a:gd name="T25" fmla="*/ 2147483647 h 9621"/>
                <a:gd name="T26" fmla="*/ 2147483647 w 10000"/>
                <a:gd name="T27" fmla="*/ 2147483647 h 9621"/>
                <a:gd name="T28" fmla="*/ 2147483647 w 10000"/>
                <a:gd name="T29" fmla="*/ 2147483647 h 9621"/>
                <a:gd name="T30" fmla="*/ 2147483647 w 10000"/>
                <a:gd name="T31" fmla="*/ 2147483647 h 9621"/>
                <a:gd name="T32" fmla="*/ 2147483647 w 10000"/>
                <a:gd name="T33" fmla="*/ 2147483647 h 9621"/>
                <a:gd name="T34" fmla="*/ 2147483647 w 10000"/>
                <a:gd name="T35" fmla="*/ 2147483647 h 9621"/>
                <a:gd name="T36" fmla="*/ 2147483647 w 10000"/>
                <a:gd name="T37" fmla="*/ 2147483647 h 9621"/>
                <a:gd name="T38" fmla="*/ 2147483647 w 10000"/>
                <a:gd name="T39" fmla="*/ 2147483647 h 9621"/>
                <a:gd name="T40" fmla="*/ 2147483647 w 10000"/>
                <a:gd name="T41" fmla="*/ 2147483647 h 9621"/>
                <a:gd name="T42" fmla="*/ 2147483647 w 10000"/>
                <a:gd name="T43" fmla="*/ 2147483647 h 9621"/>
                <a:gd name="T44" fmla="*/ 2147483647 w 10000"/>
                <a:gd name="T45" fmla="*/ 2147483647 h 9621"/>
                <a:gd name="T46" fmla="*/ 2147483647 w 10000"/>
                <a:gd name="T47" fmla="*/ 2147483647 h 9621"/>
                <a:gd name="T48" fmla="*/ 2147483647 w 10000"/>
                <a:gd name="T49" fmla="*/ 2147483647 h 9621"/>
                <a:gd name="T50" fmla="*/ 2147483647 w 10000"/>
                <a:gd name="T51" fmla="*/ 2147483647 h 9621"/>
                <a:gd name="T52" fmla="*/ 2147483647 w 10000"/>
                <a:gd name="T53" fmla="*/ 2147483647 h 9621"/>
                <a:gd name="T54" fmla="*/ 2147483647 w 10000"/>
                <a:gd name="T55" fmla="*/ 2147483647 h 9621"/>
                <a:gd name="T56" fmla="*/ 2147483647 w 10000"/>
                <a:gd name="T57" fmla="*/ 2147483647 h 9621"/>
                <a:gd name="T58" fmla="*/ 2147483647 w 10000"/>
                <a:gd name="T59" fmla="*/ 2147483647 h 9621"/>
                <a:gd name="T60" fmla="*/ 2147483647 w 10000"/>
                <a:gd name="T61" fmla="*/ 2147483647 h 9621"/>
                <a:gd name="T62" fmla="*/ 2147483647 w 10000"/>
                <a:gd name="T63" fmla="*/ 2147483647 h 9621"/>
                <a:gd name="T64" fmla="*/ 2147483647 w 10000"/>
                <a:gd name="T65" fmla="*/ 2147483647 h 9621"/>
                <a:gd name="T66" fmla="*/ 0 w 10000"/>
                <a:gd name="T67" fmla="*/ 0 h 9621"/>
                <a:gd name="T68" fmla="*/ 0 w 10000"/>
                <a:gd name="T69" fmla="*/ 0 h 96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2CBD-0F7C-4CD5-AD44-0D61BA596E5F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5D19-1A33-42FC-A2EE-8EC20B498302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43620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94063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9F10-5F8F-4EC3-BF20-9C4F1E94891C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E51ACD8A-113D-4D88-9383-C00CFBE74DA9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56552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289300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49938" y="2489200"/>
            <a:ext cx="0" cy="35464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14097-EB2C-459A-8E48-4C0C54D739ED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30D9AB7-4D62-4E53-B887-D1AE0C3343F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05177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588" y="63881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D759A-2411-4537-9A21-5C5986CAADF5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938" y="6388100"/>
            <a:ext cx="3859212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7AB0A-0C5C-4F22-8E0A-9C93CAFC973D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07701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20188" cy="6861175"/>
            <a:chOff x="-1588" y="0"/>
            <a:chExt cx="9120420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338" y="401638"/>
            <a:ext cx="4611687" cy="6054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35"/>
          <p:cNvSpPr>
            <a:spLocks/>
          </p:cNvSpPr>
          <p:nvPr/>
        </p:nvSpPr>
        <p:spPr bwMode="gray">
          <a:xfrm rot="5400000">
            <a:off x="1298575" y="1765301"/>
            <a:ext cx="5997575" cy="3327400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7 h 2752"/>
              <a:gd name="T4" fmla="*/ 0 w 4960"/>
              <a:gd name="T5" fmla="*/ 2147483647 h 2752"/>
              <a:gd name="T6" fmla="*/ 0 w 4960"/>
              <a:gd name="T7" fmla="*/ 2147483647 h 2752"/>
              <a:gd name="T8" fmla="*/ 2147483647 w 4960"/>
              <a:gd name="T9" fmla="*/ 2147483647 h 2752"/>
              <a:gd name="T10" fmla="*/ 2147483647 w 4960"/>
              <a:gd name="T11" fmla="*/ 2147483647 h 2752"/>
              <a:gd name="T12" fmla="*/ 2147483647 w 4960"/>
              <a:gd name="T13" fmla="*/ 2147483647 h 2752"/>
              <a:gd name="T14" fmla="*/ 2147483647 w 4960"/>
              <a:gd name="T15" fmla="*/ 0 h 2752"/>
              <a:gd name="T16" fmla="*/ 2147483647 w 4960"/>
              <a:gd name="T17" fmla="*/ 0 h 2752"/>
              <a:gd name="T18" fmla="*/ 2147483647 w 4960"/>
              <a:gd name="T19" fmla="*/ 2147483647 h 2752"/>
              <a:gd name="T20" fmla="*/ 2147483647 w 4960"/>
              <a:gd name="T21" fmla="*/ 2147483647 h 2752"/>
              <a:gd name="T22" fmla="*/ 2147483647 w 4960"/>
              <a:gd name="T23" fmla="*/ 2147483647 h 2752"/>
              <a:gd name="T24" fmla="*/ 2147483647 w 4960"/>
              <a:gd name="T25" fmla="*/ 2147483647 h 2752"/>
              <a:gd name="T26" fmla="*/ 2147483647 w 4960"/>
              <a:gd name="T27" fmla="*/ 2147483647 h 2752"/>
              <a:gd name="T28" fmla="*/ 2147483647 w 4960"/>
              <a:gd name="T29" fmla="*/ 2147483647 h 2752"/>
              <a:gd name="T30" fmla="*/ 2147483647 w 4960"/>
              <a:gd name="T31" fmla="*/ 2147483647 h 2752"/>
              <a:gd name="T32" fmla="*/ 2147483647 w 4960"/>
              <a:gd name="T33" fmla="*/ 2147483647 h 2752"/>
              <a:gd name="T34" fmla="*/ 2147483647 w 4960"/>
              <a:gd name="T35" fmla="*/ 2147483647 h 2752"/>
              <a:gd name="T36" fmla="*/ 2147483647 w 4960"/>
              <a:gd name="T37" fmla="*/ 2147483647 h 2752"/>
              <a:gd name="T38" fmla="*/ 2147483647 w 4960"/>
              <a:gd name="T39" fmla="*/ 2147483647 h 2752"/>
              <a:gd name="T40" fmla="*/ 2147483647 w 4960"/>
              <a:gd name="T41" fmla="*/ 2147483647 h 2752"/>
              <a:gd name="T42" fmla="*/ 2147483647 w 4960"/>
              <a:gd name="T43" fmla="*/ 2147483647 h 2752"/>
              <a:gd name="T44" fmla="*/ 2147483647 w 4960"/>
              <a:gd name="T45" fmla="*/ 2147483647 h 2752"/>
              <a:gd name="T46" fmla="*/ 2147483647 w 4960"/>
              <a:gd name="T47" fmla="*/ 2147483647 h 2752"/>
              <a:gd name="T48" fmla="*/ 2147483647 w 4960"/>
              <a:gd name="T49" fmla="*/ 2147483647 h 2752"/>
              <a:gd name="T50" fmla="*/ 2147483647 w 4960"/>
              <a:gd name="T51" fmla="*/ 2147483647 h 2752"/>
              <a:gd name="T52" fmla="*/ 2147483647 w 4960"/>
              <a:gd name="T53" fmla="*/ 2147483647 h 2752"/>
              <a:gd name="T54" fmla="*/ 2147483647 w 4960"/>
              <a:gd name="T55" fmla="*/ 2147483647 h 2752"/>
              <a:gd name="T56" fmla="*/ 2147483647 w 4960"/>
              <a:gd name="T57" fmla="*/ 2147483647 h 2752"/>
              <a:gd name="T58" fmla="*/ 2147483647 w 4960"/>
              <a:gd name="T59" fmla="*/ 2147483647 h 2752"/>
              <a:gd name="T60" fmla="*/ 2147483647 w 4960"/>
              <a:gd name="T61" fmla="*/ 2147483647 h 2752"/>
              <a:gd name="T62" fmla="*/ 2147483647 w 4960"/>
              <a:gd name="T63" fmla="*/ 2147483647 h 2752"/>
              <a:gd name="T64" fmla="*/ 2147483647 w 4960"/>
              <a:gd name="T65" fmla="*/ 2147483647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>
              <a:gd name="T0" fmla="*/ 0 w 5760"/>
              <a:gd name="T1" fmla="*/ 0 h 4320"/>
              <a:gd name="T2" fmla="*/ 0 w 5760"/>
              <a:gd name="T3" fmla="*/ 2147483647 h 4320"/>
              <a:gd name="T4" fmla="*/ 2147483647 w 5760"/>
              <a:gd name="T5" fmla="*/ 2147483647 h 4320"/>
              <a:gd name="T6" fmla="*/ 2147483647 w 5760"/>
              <a:gd name="T7" fmla="*/ 0 h 4320"/>
              <a:gd name="T8" fmla="*/ 0 w 5760"/>
              <a:gd name="T9" fmla="*/ 0 h 4320"/>
              <a:gd name="T10" fmla="*/ 2147483647 w 5760"/>
              <a:gd name="T11" fmla="*/ 2147483647 h 4320"/>
              <a:gd name="T12" fmla="*/ 2147483647 w 5760"/>
              <a:gd name="T13" fmla="*/ 2147483647 h 4320"/>
              <a:gd name="T14" fmla="*/ 2147483647 w 5760"/>
              <a:gd name="T15" fmla="*/ 2147483647 h 4320"/>
              <a:gd name="T16" fmla="*/ 2147483647 w 5760"/>
              <a:gd name="T17" fmla="*/ 2147483647 h 4320"/>
              <a:gd name="T18" fmla="*/ 2147483647 w 5760"/>
              <a:gd name="T19" fmla="*/ 2147483647 h 4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92A-D898-45B3-85D3-1905A2FD0C36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163" y="6365875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125D7-9170-41FB-9106-6DCE0B1305FC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85895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FA35C-191F-4733-96B1-70A36B7C8267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C0E21-B69B-4CA9-B254-EEADE25758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0796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>
              <a:spLocks/>
            </p:cNvSpPr>
            <p:nvPr/>
          </p:nvSpPr>
          <p:spPr bwMode="gray">
            <a:xfrm rot="-5400000">
              <a:off x="3105027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912394">
              <a:off x="3320102" y="1458373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B1E3-4FF0-4F1D-A782-AC1C813A36E2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D49F9-1A33-48D7-8E0E-74F43974A1F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72544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F9EA-B0AE-4EB9-9B39-13B2CF27F1D6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12974-735F-4EE2-B8D0-AB44F82D9F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92887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92B5-0368-4C14-8261-8AE1396C439A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0564-5991-4E8A-8038-96D3316CF8E2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034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3E378-6FF5-4911-B242-D381FE8BD23C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229B1-9144-4ECB-9A6A-CBEE9AF323A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92740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54D5-737F-4E9B-AEF5-B6AA8BC1BE0F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7205-4E2F-4C68-B172-8248A49775B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027737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548536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2769747" y="1458373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A2F5-5446-4CE3-822B-3FA53410DB13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64A90-0855-443D-BF26-15C46E43224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02648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5283200" y="401616"/>
              <a:ext cx="3465513" cy="6054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4"/>
            <p:cNvSpPr>
              <a:spLocks/>
            </p:cNvSpPr>
            <p:nvPr/>
          </p:nvSpPr>
          <p:spPr bwMode="gray">
            <a:xfrm rot="-5400000">
              <a:off x="2852610" y="1765596"/>
              <a:ext cx="5995993" cy="3326809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912394">
              <a:off x="3074559" y="1458373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C4A7-B32F-4E48-A255-BE10694D8A5E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64E4A-AAC6-45BC-90A6-DCC2C564811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11500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"/>
          <p:cNvGrpSpPr>
            <a:grpSpLocks/>
          </p:cNvGrpSpPr>
          <p:nvPr/>
        </p:nvGrpSpPr>
        <p:grpSpPr bwMode="auto">
          <a:xfrm>
            <a:off x="-1588" y="0"/>
            <a:ext cx="9145588" cy="6861175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6359946" y="1790293"/>
              <a:ext cx="2377690" cy="317748"/>
            </a:xfrm>
            <a:custGeom>
              <a:avLst/>
              <a:gdLst>
                <a:gd name="T0" fmla="*/ 2147483647 w 10000"/>
                <a:gd name="T1" fmla="*/ 2147483647 h 5291"/>
                <a:gd name="T2" fmla="*/ 2147483647 w 10000"/>
                <a:gd name="T3" fmla="*/ 2147483647 h 5291"/>
                <a:gd name="T4" fmla="*/ 2147483647 w 10000"/>
                <a:gd name="T5" fmla="*/ 0 h 5291"/>
                <a:gd name="T6" fmla="*/ 2147483647 w 10000"/>
                <a:gd name="T7" fmla="*/ 0 h 5291"/>
                <a:gd name="T8" fmla="*/ 2147483647 w 10000"/>
                <a:gd name="T9" fmla="*/ 2147483647 h 5291"/>
                <a:gd name="T10" fmla="*/ 2147483647 w 10000"/>
                <a:gd name="T11" fmla="*/ 2147483647 h 5291"/>
                <a:gd name="T12" fmla="*/ 2147483647 w 10000"/>
                <a:gd name="T13" fmla="*/ 2147483647 h 5291"/>
                <a:gd name="T14" fmla="*/ 2147483647 w 10000"/>
                <a:gd name="T15" fmla="*/ 2147483647 h 5291"/>
                <a:gd name="T16" fmla="*/ 2147483647 w 10000"/>
                <a:gd name="T17" fmla="*/ 2147483647 h 5291"/>
                <a:gd name="T18" fmla="*/ 2147483647 w 10000"/>
                <a:gd name="T19" fmla="*/ 2147483647 h 5291"/>
                <a:gd name="T20" fmla="*/ 2147483647 w 10000"/>
                <a:gd name="T21" fmla="*/ 2147483647 h 5291"/>
                <a:gd name="T22" fmla="*/ 2147483647 w 10000"/>
                <a:gd name="T23" fmla="*/ 2147483647 h 5291"/>
                <a:gd name="T24" fmla="*/ 2147483647 w 10000"/>
                <a:gd name="T25" fmla="*/ 2147483647 h 5291"/>
                <a:gd name="T26" fmla="*/ 2147483647 w 10000"/>
                <a:gd name="T27" fmla="*/ 2147483647 h 5291"/>
                <a:gd name="T28" fmla="*/ 2147483647 w 10000"/>
                <a:gd name="T29" fmla="*/ 2147483647 h 5291"/>
                <a:gd name="T30" fmla="*/ 2147483647 w 10000"/>
                <a:gd name="T31" fmla="*/ 2147483647 h 5291"/>
                <a:gd name="T32" fmla="*/ 2147483647 w 10000"/>
                <a:gd name="T33" fmla="*/ 2147483647 h 5291"/>
                <a:gd name="T34" fmla="*/ 2147483647 w 10000"/>
                <a:gd name="T35" fmla="*/ 2147483647 h 5291"/>
                <a:gd name="T36" fmla="*/ 2147483647 w 10000"/>
                <a:gd name="T37" fmla="*/ 2147483647 h 5291"/>
                <a:gd name="T38" fmla="*/ 2147483647 w 10000"/>
                <a:gd name="T39" fmla="*/ 2147483647 h 5291"/>
                <a:gd name="T40" fmla="*/ 2147483647 w 10000"/>
                <a:gd name="T41" fmla="*/ 2147483647 h 5291"/>
                <a:gd name="T42" fmla="*/ 2147483647 w 10000"/>
                <a:gd name="T43" fmla="*/ 2147483647 h 5291"/>
                <a:gd name="T44" fmla="*/ 2147483647 w 10000"/>
                <a:gd name="T45" fmla="*/ 2147483647 h 5291"/>
                <a:gd name="T46" fmla="*/ 2147483647 w 10000"/>
                <a:gd name="T47" fmla="*/ 2147483647 h 5291"/>
                <a:gd name="T48" fmla="*/ 2147483647 w 10000"/>
                <a:gd name="T49" fmla="*/ 2147483647 h 5291"/>
                <a:gd name="T50" fmla="*/ 2147483647 w 10000"/>
                <a:gd name="T51" fmla="*/ 2147483647 h 5291"/>
                <a:gd name="T52" fmla="*/ 2147483647 w 10000"/>
                <a:gd name="T53" fmla="*/ 2147483647 h 5291"/>
                <a:gd name="T54" fmla="*/ 2147483647 w 10000"/>
                <a:gd name="T55" fmla="*/ 2147483647 h 5291"/>
                <a:gd name="T56" fmla="*/ 2147483647 w 10000"/>
                <a:gd name="T57" fmla="*/ 2147483647 h 5291"/>
                <a:gd name="T58" fmla="*/ 2147483647 w 10000"/>
                <a:gd name="T59" fmla="*/ 2147483647 h 5291"/>
                <a:gd name="T60" fmla="*/ 2147483647 w 10000"/>
                <a:gd name="T61" fmla="*/ 2147483647 h 5291"/>
                <a:gd name="T62" fmla="*/ 2147483647 w 10000"/>
                <a:gd name="T63" fmla="*/ 2147483647 h 5291"/>
                <a:gd name="T64" fmla="*/ 2147483647 w 10000"/>
                <a:gd name="T65" fmla="*/ 2147483647 h 5291"/>
                <a:gd name="T66" fmla="*/ 2147483647 w 10000"/>
                <a:gd name="T67" fmla="*/ 2147483647 h 5291"/>
                <a:gd name="T68" fmla="*/ 0 w 10000"/>
                <a:gd name="T69" fmla="*/ 2147483647 h 5291"/>
                <a:gd name="T70" fmla="*/ 2147483647 w 10000"/>
                <a:gd name="T71" fmla="*/ 2147483647 h 529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4"/>
            <p:cNvSpPr>
              <a:spLocks/>
            </p:cNvSpPr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>
                <a:gd name="T0" fmla="*/ 0 w 4960"/>
                <a:gd name="T1" fmla="*/ 0 h 2752"/>
                <a:gd name="T2" fmla="*/ 0 w 4960"/>
                <a:gd name="T3" fmla="*/ 2147483647 h 2752"/>
                <a:gd name="T4" fmla="*/ 0 w 4960"/>
                <a:gd name="T5" fmla="*/ 2147483647 h 2752"/>
                <a:gd name="T6" fmla="*/ 0 w 4960"/>
                <a:gd name="T7" fmla="*/ 2147483647 h 2752"/>
                <a:gd name="T8" fmla="*/ 2147483647 w 4960"/>
                <a:gd name="T9" fmla="*/ 2147483647 h 2752"/>
                <a:gd name="T10" fmla="*/ 2147483647 w 4960"/>
                <a:gd name="T11" fmla="*/ 2147483647 h 2752"/>
                <a:gd name="T12" fmla="*/ 2147483647 w 4960"/>
                <a:gd name="T13" fmla="*/ 2147483647 h 2752"/>
                <a:gd name="T14" fmla="*/ 2147483647 w 4960"/>
                <a:gd name="T15" fmla="*/ 0 h 2752"/>
                <a:gd name="T16" fmla="*/ 2147483647 w 4960"/>
                <a:gd name="T17" fmla="*/ 0 h 2752"/>
                <a:gd name="T18" fmla="*/ 2147483647 w 4960"/>
                <a:gd name="T19" fmla="*/ 2147483647 h 2752"/>
                <a:gd name="T20" fmla="*/ 2147483647 w 4960"/>
                <a:gd name="T21" fmla="*/ 2147483647 h 2752"/>
                <a:gd name="T22" fmla="*/ 2147483647 w 4960"/>
                <a:gd name="T23" fmla="*/ 2147483647 h 2752"/>
                <a:gd name="T24" fmla="*/ 2147483647 w 4960"/>
                <a:gd name="T25" fmla="*/ 2147483647 h 2752"/>
                <a:gd name="T26" fmla="*/ 2147483647 w 4960"/>
                <a:gd name="T27" fmla="*/ 2147483647 h 2752"/>
                <a:gd name="T28" fmla="*/ 2147483647 w 4960"/>
                <a:gd name="T29" fmla="*/ 2147483647 h 2752"/>
                <a:gd name="T30" fmla="*/ 2147483647 w 4960"/>
                <a:gd name="T31" fmla="*/ 2147483647 h 2752"/>
                <a:gd name="T32" fmla="*/ 2147483647 w 4960"/>
                <a:gd name="T33" fmla="*/ 2147483647 h 2752"/>
                <a:gd name="T34" fmla="*/ 2147483647 w 4960"/>
                <a:gd name="T35" fmla="*/ 2147483647 h 2752"/>
                <a:gd name="T36" fmla="*/ 2147483647 w 4960"/>
                <a:gd name="T37" fmla="*/ 2147483647 h 2752"/>
                <a:gd name="T38" fmla="*/ 2147483647 w 4960"/>
                <a:gd name="T39" fmla="*/ 2147483647 h 2752"/>
                <a:gd name="T40" fmla="*/ 2147483647 w 4960"/>
                <a:gd name="T41" fmla="*/ 2147483647 h 2752"/>
                <a:gd name="T42" fmla="*/ 2147483647 w 4960"/>
                <a:gd name="T43" fmla="*/ 2147483647 h 2752"/>
                <a:gd name="T44" fmla="*/ 2147483647 w 4960"/>
                <a:gd name="T45" fmla="*/ 2147483647 h 2752"/>
                <a:gd name="T46" fmla="*/ 2147483647 w 4960"/>
                <a:gd name="T47" fmla="*/ 2147483647 h 2752"/>
                <a:gd name="T48" fmla="*/ 2147483647 w 4960"/>
                <a:gd name="T49" fmla="*/ 2147483647 h 2752"/>
                <a:gd name="T50" fmla="*/ 2147483647 w 4960"/>
                <a:gd name="T51" fmla="*/ 2147483647 h 2752"/>
                <a:gd name="T52" fmla="*/ 2147483647 w 4960"/>
                <a:gd name="T53" fmla="*/ 2147483647 h 2752"/>
                <a:gd name="T54" fmla="*/ 2147483647 w 4960"/>
                <a:gd name="T55" fmla="*/ 2147483647 h 2752"/>
                <a:gd name="T56" fmla="*/ 2147483647 w 4960"/>
                <a:gd name="T57" fmla="*/ 2147483647 h 2752"/>
                <a:gd name="T58" fmla="*/ 2147483647 w 4960"/>
                <a:gd name="T59" fmla="*/ 2147483647 h 2752"/>
                <a:gd name="T60" fmla="*/ 2147483647 w 4960"/>
                <a:gd name="T61" fmla="*/ 2147483647 h 2752"/>
                <a:gd name="T62" fmla="*/ 2147483647 w 4960"/>
                <a:gd name="T63" fmla="*/ 2147483647 h 2752"/>
                <a:gd name="T64" fmla="*/ 2147483647 w 4960"/>
                <a:gd name="T65" fmla="*/ 2147483647 h 2752"/>
                <a:gd name="T66" fmla="*/ 0 w 4960"/>
                <a:gd name="T67" fmla="*/ 0 h 2752"/>
                <a:gd name="T68" fmla="*/ 0 w 4960"/>
                <a:gd name="T69" fmla="*/ 0 h 27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>
                <a:gd name="T0" fmla="*/ 0 w 5760"/>
                <a:gd name="T1" fmla="*/ 0 h 4320"/>
                <a:gd name="T2" fmla="*/ 0 w 5760"/>
                <a:gd name="T3" fmla="*/ 2147483647 h 4320"/>
                <a:gd name="T4" fmla="*/ 2147483647 w 5760"/>
                <a:gd name="T5" fmla="*/ 2147483647 h 4320"/>
                <a:gd name="T6" fmla="*/ 2147483647 w 5760"/>
                <a:gd name="T7" fmla="*/ 0 h 4320"/>
                <a:gd name="T8" fmla="*/ 0 w 5760"/>
                <a:gd name="T9" fmla="*/ 0 h 4320"/>
                <a:gd name="T10" fmla="*/ 2147483647 w 5760"/>
                <a:gd name="T11" fmla="*/ 2147483647 h 4320"/>
                <a:gd name="T12" fmla="*/ 2147483647 w 5760"/>
                <a:gd name="T13" fmla="*/ 2147483647 h 4320"/>
                <a:gd name="T14" fmla="*/ 2147483647 w 5760"/>
                <a:gd name="T15" fmla="*/ 2147483647 h 4320"/>
                <a:gd name="T16" fmla="*/ 2147483647 w 5760"/>
                <a:gd name="T17" fmla="*/ 2147483647 h 4320"/>
                <a:gd name="T18" fmla="*/ 2147483647 w 5760"/>
                <a:gd name="T19" fmla="*/ 2147483647 h 43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3963" y="6365875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263F3A-415A-409F-A832-542A8F47B5A9}" type="datetimeFigureOut">
              <a:rPr lang="es-PR"/>
              <a:pPr>
                <a:defRPr/>
              </a:pPr>
              <a:t>22/08/2017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38608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6" name="Rectangle 25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A1527E3-FBBA-4EC7-B398-C18783F31D1D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3" r:id="rId2"/>
    <p:sldLayoutId id="2147483978" r:id="rId3"/>
    <p:sldLayoutId id="2147483974" r:id="rId4"/>
    <p:sldLayoutId id="2147483975" r:id="rId5"/>
    <p:sldLayoutId id="2147483976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0RZvBUYgn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OHXGNx-E7E&amp;feature=player_embedde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Tv_B8wq36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xuyKxR4zT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org/centrodeapoyo/intimidacion.aspx" TargetMode="External"/><Relationship Id="rId2" Type="http://schemas.openxmlformats.org/officeDocument/2006/relationships/hyperlink" Target="https://www.elnuevodia.com/opinion/columnas/acrearescudoscontraelacosoescolar-columna-234954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panol.stopbullying.gov/leyes/federales/zgo/%C3%ADndice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nuevodia.com/noticias/locales/nota/gobernadorfirmaleyparahacerlefrentealbullying-2227001/" TargetMode="External"/><Relationship Id="rId2" Type="http://schemas.openxmlformats.org/officeDocument/2006/relationships/hyperlink" Target="https://www.elnuevodia.com/noticias/locales/nota/muerejovenheroeencasodebullying-183616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xjuris.com/lexlex/Leyes2016/lexl2016104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544513" y="84138"/>
            <a:ext cx="8077200" cy="1516062"/>
          </a:xfrm>
        </p:spPr>
        <p:txBody>
          <a:bodyPr/>
          <a:lstStyle/>
          <a:p>
            <a:pPr algn="ctr" eaLnBrk="1" hangingPunct="1"/>
            <a:r>
              <a:rPr lang="es-PR" altLang="es-PR" sz="6000" b="1">
                <a:latin typeface="Chiller" panose="04020404031007020602" pitchFamily="82" charset="0"/>
              </a:rPr>
              <a:t>“Bullying” o Acoso Escolar</a:t>
            </a:r>
          </a:p>
        </p:txBody>
      </p:sp>
      <p:sp>
        <p:nvSpPr>
          <p:cNvPr id="15363" name="AutoShape 2" descr="data:image/jpeg;base64,/9j/4AAQSkZJRgABAQAAAQABAAD/2wCEAAkGBhMRERUUEhQWFBQVFxwYGBUXGBsWGxcfGRgYHRYYGRgaHCcfHhkjGhcWHy8gJCcpLC0sGR4xNzAqNSYrLCkBCQoKDgwOGg8PGjQhHyQxLC8sLzQqLCkpLC4sLSo1MTAsLyssLCosLy0sKS4wLC0sLCwqKTAsKSkvLCwsLCwsKf/AABEIAL0BCwMBIgACEQEDEQH/xAAcAAACAgMBAQAAAAAAAAAAAAAABgUHAgMEAQj/xABJEAACAQMCAwYDBAcFBgMJAAABAgMABBESIQUGMQcTIkFRYTJxgRRCkaEjM1JicrHRJENTksEVJYKisvDC4fE0RGNzdIOz0vL/xAAbAQEAAgMBAQAAAAAAAAAAAAAABAUCAwYBB//EADYRAAEDAgQEAwcDAwUAAAAAAAEAAgMEERIhMUEFE1GBImGRMnGhscHR8BQj4RVCYjNDUpLx/9oADAMBAAIRAxEAPwC8aKKKIiiiiiIooooiKKKKIsJGxUXYcdWWaeIfFAyA+4eNXU/mR9K7r5sLVY8C4mU43dg/DMAB/FAkW3+SY/hXhNkVrA17Wq3fIrbXqIooooiKKKKIiiiiiIooooiKKKKIiiijNERXhbFaJ7sKOtJnNnaLBaDxvlj0jXdj9PIe5wKIm274mqedRHCud7a4meGKVXeMAsF3AySNm6HBG+OmRVTcZt+McUUMsRhgfohcISPWTJDYPpgD286VOWryThnEVEoMZVu7lU+QbHptgZVvpWmOohkcWMcCRqAVkWkZlfU8bZFZVH8JudSipCtyxRRRRREUUUURFFFFERRRRREUUUURFFa2lAr0SA0RcnFWwhqnEnCTzXJ/uuJAE/uyQxxP+bKf+Gra45cgId6q3gfDxdWNzvj7VJO652GGbTE2fbQrVX184hY13+QW+BmNxHkVbXCptSiu+k3s+4yZ7WJ22Yrhx6Ovhcf5gacqsFoRRRRREUUUURFFYmQVra6UedEW6iuRuIqPOsP9qp60Rd1FcP8AtVPWue846iKSSABuST0oikpJwvWl3mHnCG1QvI4RffzPoB1J9hVe819rwyY7Ne+ffxAEqPXAG7/Tb3qurfvb2+gW+eQCV1BLeDCsfuBgABnbYfiawfI1gJO2a9AumnmLtSurrULON1jGxk0F2/LIT65Pyrg7JoEn4iXmOt1jZ01+Is2VBbJ6kAk/n5VY3FOZbfhT21v3PdwybCRSFVMaQSw6k7gknfG+9JvFOJWNnxa3uLSSMoxZJ0j3VM+HWCNt9WSB+wT51zR4lLXQvjbGWhzThOt7X1topPLDCDfTVNXMHOM1pxK3gZENtOFGrfWGLaWOc42JQ4x0NRnbBywklv8AalUCWIgOc41ITjceZDEY9ia39rnB2ltkuIz47ZtZx10tpBYfwsFPyz6VN8DvV4nwwazkzRNHIdOMPjS5A/i3H0qgheKeOCsiFrHC/wDn3hbyMRLD2WHZPzJ9otE1HLx/o2+a4wfquD+NWQpr5z7NuINY8RktZD8TGM46a4ycEZ8iNX4ivoWyl1KK+jAhwuFXLoooor1EUUUURFFFFERRRRREV4a9rEyCiJW51tJ+7Mtq5jnjGQMallA3MbqdjnyOxB6EZNK/C+0GZ41ka3d1YZ7y3/Sr7gptIjA5BUg4I6mrB4rIug1V3LiaLy+iXHdF45QvkryBu8A9zpDYqFWzPgiMrdtluhYHuwlZcc4zdX4MMEckSNtJPKpiCKeoRWwzORsNsCp61tFijWJBhECoqnpgDG3qdq3dfqeje3pQD098nB6/T0rkKyvkqiMWQGytoYGxaaqL5auPs1/PAdkmP2iL64WYD5OA3/HVmwPkVVfM1q+hJ4ge+tSZQvUup2ljz+8mcD1C08ctcdSeJHRsq6hgfUHpXVcMqefAL6jIqsqY8Dz5pgrFnAriu+KKg60hcxdp0cZKx/pG/dPhHzb+masS4DVYw08k7sMbblP9xxJV86XeKc+QRDxSKMjIGck/Qb1TnHucru4DqJCgx4gmwUMQoyeuSTgb+p8qZ+VOR7a4tVmkd8v3iZyFSJl+EsdJyCMHJI+RrVzL+yrJvDmREmodpYZZ5m+XwUjxDtYX+7R29z4R/qfyrji5m4lcsixQhO8YorMGxkKWI1NgbKCelbZ+McLgCBI1Lr3MuqNA+GRwZEDsQ4Y6epJXBG2a5OI9q0rOzQRJGWyCWPeFvJWIwAHAyMjyODnArAv6u9FZRUTT/pQd3H6LfxJL1I5Sbwd9DGkskKx4AWTGMSEYLDI2H4mlI8zXX+PJ+Nc/EeaJ2iWOWd2jUABCc/D8Ix548s9KhrVLi7fRbRO5/dGT9W6L+Na3G4xXsOpKkl9PRNInDXO2AAv8h8fipm452uI/79yfTIP45FRHH+O3swAuTIqHdVZSgbpv0GrqPxqb5D5YV+IRLNqUprYxsB+shK5jOfnqO3TAyetPvDeJxz3t9a3cMakeIFmLd5HgDPjJA8Og+HA3O22agVHExTPLWtx2Fznte2XVc/Uz/qjcNDRsAPmVxcoWkdjwgXkESzTmMyMc4Y+LxJqwSAqg5A6lTXVx5V4pw2O8iXE0I76IEg4KN+kjJ2yp0e3QfKsOzi7j7q6sdaypbuwV1IIeOQsdiPfVk/vVp7OJGtri64c51rEe8iJ6FGxn8Q6t8ya5qbE2WWbV7HB2+bDt6EepWoaAbH5qcsLuz41ajWokAwXjOQ0b6dyMHI+JsN50p809ji6S9iSGA/Uuchv4HPQ9djnPqKjbHs3Y8QuIUuWt+60yR4B1vG5O6lWGNJ8Pz9KauUeOzxX0/D7p3lK5aCVwNTIN/EQN8qQc+oYVsOOjcX0Mt2gYiw39k27HX3rzJ2Tx3UtyterxCwQy5yUaCVdRJyBocsMAaiPFuNtVK3ZPcm3nurCTIdHLrkYzp8LefmNDD5nevIuPx8J4tcQyH+z3JWbVg/omfJzgdVzqBx+76VNvzHweOZ7wTRGcppLKWZiAAMKnTJAAzjy3NaXxvY2SNrC5koDmWF7HUfOxWQIuDfMapK7XLRrfiEdwhwZEVx7NEQP5aD+NXNyZxkXFvHIOjqGx6ZG4+hyK+f8Amrj8vF7oNFC2FXQkajW2Mk5YgdST8h+dW72ScGura20XKhcMTGM5IU7kNjYeLJ6nrXa8OikipY2S+0BmochBcSFZFFeCvanLWiiiiiIooooiKKKKIsXpC5y5purJwxije2Y473U6GInoJQFfwk/fAx6gdS/mo3ivDBKhUgEEYIIyCD1BHpXhRV/NxG+uFGkQRK3R+8abI/aVVRQ3t4sVu4NwhLZNKkuzEyO7/rHY/ePkPQAdBS/PbScGnA3ewlbGDubVmO2D/hEn6fzbiOo67AY8/wAa5Hiz6lruXKfDtbIFW1K2MjE0ZrCa4WNCzkKqIWbV5DzJao3l22uuKr3kTG0stwsmkNNPg7sgYFY0ztqIJ9B6Q/N5N5dWvDEY4uHDTY2IjjySM++lz81FXJbQLGiogCogCqo2CgDAA9gBipfCuHsLOdKL30C1VVQ4OwNySZddlELDa8v1b9oXBP4qV0/QAUtpylxHg6sYD9vtsliqjRPHndiqZIcZ3wDnrsKtGW68l/Gtcd4cncHHUenz9K6JrGt0FlXkk6qg+M88yXgOG0RjYrnB/wCP+nT51DcOt5bt+7tU1nzkO0ae7N/oKtXtF7PFuD9utIo2uY/FJAygrcr55H+IBnB6n54rDljjUN1bhoAEUAK0WAvdt5qcef8AOqniMz6ZuMNvffYLoqbiRMQhiAZ1tqfzukrmfhCWUFvbqSzyyGWZz1cxrt8lBcYHlj3NQhkONOTpznGds+uPXYUwdosmb6Jd8JbkgfxSYOPoopSuuJKmw3Pp6fM1jR4nxNJzJzPcq2oJIoIHSSGwuutmwMnYVG3XFwNk39z0+gqWfkq9aA3M0eiFcMRkatLY8YQZ2AIJzvj1pt5stY7zgsU8MccZhOpkQBQuMpMoA/ew3yGaOq4o3sHtAuwkg5A+arqzjMkgLYPCOu5+yqh5CxyTk1c3YxxLVZSxn+6lJ+jrn+Yf/sVTFPXY7xEx3/d9RNGy/VPGD+CsPrWfHIOdRPHTP0/hc9E88y53TLzqUt7iz4nAFMTSAyyKDlgyhcn90xhh0ByPU1G9s3A21x3YYNGw7s+EDTsWTJG7A5ffG2BTjFyg32G5s5Cvds8n2c5J0I2Hj1emmTPn0FRHLV7DxPhrWM7COeNe6ZcgMO6xokUHqAQufcEedczTVPLLJmHEIzhJ1OB2YPZb3NvcHf5qB4Fwefgt1FNMwME0hgcrsCGUFJN99Oot1wfAfUU6cb4JMOJ2l3brqBBhn6DCbkOT9SPmq1Ddo6mPhMcB/TMgi1SAHACYXX1O5JUYJ6EmkfhnaLxFI1iil1Ko0rqRHIHl4iM7D1qW2nqK9v6phbi8TDfIObsfzyQCxwAEpv7SuOfYuI2k8f6xUbvFBA1xlhhT8xr3x6HyrZfdsFpoMkMDm406FLqowOu7gklQ33R1x5dard7CSVzJM5Z2OWJOok+5NdUNmidBv6nc1PbwqmEUbJfE5otcZXzvY+StafhVVKbu8APXX0XJxGe4vZmmmOWfqTsABsAo8gB5U28lckW05zKxkYdUzpA+YG5HvmoSujh9+8EgkjOGH4H1B9qtmS4bNAsBsp8nAI+UQxxx9Sr54JyzDEgEaKi+igAflU9DbhelKnJvNS3MYI2PRl/ZPp/Q03q2amA3zC5CSN0bixwsQsqKKK9WCKKKKIiiiiiIooooiKxdgKyqM448oiYwKjSY2V2KKfmyqx/KiJU7RLqEWsxkxp7ts588g4HzJxUbyxr+x23e5Mndpq1bHIUficYpfkl726QcVLRyBsxwsAtuWHwlHBYSN/GR/DTnn64GTn4t65bjU+MtiDdN7fJWdEywLrpV7PD9o5hvJTkiCExrny8SJ/pJ+NW9cthfntVNdgrFrq9lb+9CsufMGWbP/MuPpVj9oXFWtuHzyrs6xkJ/E+EQ/RmB+ldLCzBG1o2AVc83cSkHmfmqS7leOKRkto2KZRipnZTh2LDfuwcqADvgk7YFLsXDoozqRe7YffQmNh761IP517w6EJEqjoo0/hXt7IFQkuEHmzAH8j51tWCneBdoktrgzObm2zgygh5Yfclf1ieufEPeufnm6gsbuHiFnJEyXX/tFsjD9IOonVR0zvvt4v4mpR4dHc3S3DWqoe6XMkgARnXBIxGc5fAbf+VQFvZLhH+JScMPTy8vLNRpHRSB0bs9iPeplLTSzO8G2fa+v3UzzFxV76USnEWUKouSWK5LeI7b5PkKV3QgkHqKmHUhNviib8R//J/KuPi0fjDDowz/AN/lWNOAyzG6bK44jRtbDjbqLX876+jhbJXFylzTjhlo7DKLIttMT90bqr/LJiz7Ma08p2n2a8vOGy+KJwZotQySsnhk3OcnBAOfNW9TUJ2QcTi7q6gm0afDLiQgKR0OdW2xCH8K08a7RopTaXS6lu4XIeNF8BQk94pkb4gwAxjpqauTkopOfNBG3InXzPiaexuCehVSHjCCUl8e5emtZZEeOQKjlQ5U6WGfAdQGncYPXzrVwDiptbmGYZ/RuGOPMZ8Q+q5H1pp5p7QbniMZhWJYoCQcHxMcHIy52G/7Ipcg4MPvnPsP6108Ekj4MNU0AnIgG+y3Q8OnndeJuXU5BN/M/aaJLuGayD/o0dGWUeCQN/8ADDfn16elQ1vxiZ5JpZY4mkmZH1lSpQofuBCMAjwnJ388+eiKBV+EAf8AfrWyosdPBCwMjboLX3te/wA10MHA2g4p3X8hkETYdsuBjAGlRpXYADbffAAycnavAoHQYHpXtFbRlkryKnihFo2gIorwmtbXKDqy/iK9sVm6RjdTZbaK5m4jGPvD861Hi8flk/Ssgxx0CjurqZmsg9Uxct8ca0nVwTpOzj1Hr8x1/wDWr94PxFZEBBzkV8vrxXV8EbN8v/LNNfLXadPA0MHdLjWqEuWyAWA6bbgH+VSYQ4eErlOMy005EkTru0Oq+iAa9rksJ9QrrqQufRRRRREUUUURFFFFERWLx5rKiiJd5h5ZiuI2SRA6sNwR/wB7+9VXe8Tl4X3ltckyQvG/2aZviUhTiGRvPy0n5fS9WFVd2x2atZS5GTldH8RdQuPff860TwMnbheFmx7mG4Wjs2sfsrWAO3f8OL/Mrcd5/wBNwfwqf7YD/u0j9qeBfxmT+le8z2gtX4VINlil+yn+GaHQM/8AHHHXvanC0nDMIAW7+3wCdIz36KMnyGT1resFVttI7MsUSGWaQ4jjHmfMsfuoOpY9KauX+Xo4wzSwx385JJMjBY41yVVYkZWGW0M2SB4SuTvTZyjyglhGTkPcOP0kuMZx0RM/DGPIefU70t8u2NzJra3ePa1s5e6kQnvM2+khZA40EmJhnS29eolbjPCYbbiEDQNLBaXx7qWNGMbRsrBXjJB2AZkYbkYJxlSMq19wuSznntju0ZyhI+Jeqn6rj65p47TbcSWRmXyeCUeo1rIhPzI7r/IKSecOcBfGB+7KSxx6JJNX6w+eABsM6j1+9UCWOTngtHhIz8iND9PRTqKp/TvEn5YrimvlBDjdWGGXO/tt+IrjlczFUjU7bAdTUtyDy/FfXghmLhSjt4CAcqBjcg+uenlU3xfk6xS9itred3k79UljlwAqnBOG0jUTkDAzWt9XDDLyjfEBfQ2t5qTUV81Q0jRp/D55nOyU7nghiCGV4hrJGlZFdlwM5YKTjPQb1shECeeo/In8BjFXDxjidpZXEdtLbQR2ksRPelAFDAnwEBSDsPn4qhuzfl+1+2XrR6J44nQQucPgNqbI9xgDOPu1WjjF4HTPYQALjSxubdiNwvKeUQGzWAnqc7JIvw8AUywzRhvhLxlAflqxW3gFnNfSFLeLVpGWZmCqo8sn38h1NWNybcjiLXgu4oZGSXuvh3KgvpDA7bY2br19K1dkFkI4LnHX7SyEZzjQAF/md6jz8TMUMl2eNuHe48X2U08WqnEWcAPd97pbv+zriEaalSKQ75RHJYfLUFB+QNRvKHLM/ERKVmjhMRAKshY756jOw2I+eac+zO9eS64iTIxQTZVGJOMvL4gD0GAB+HpXTyRbrFfcUCjEYlQ5G4Bw7MP+YnGNulaJeI1ETZozbE0NIIHUjKxv1Wg11S8g4zY/myq3mzhk1jcGB5Q50q2pRpBDZ8vLoa6uz7hC314Ipy7R6GYhX09MYyfTJHT1rd2sSZ4lJhtQ0R42xjwA49+uc/ve1SvYjH/apzjpCN/TLr/Sreaoe3hfP/uLQb6ZlQTNK+SznE9ym5ux7h58phnz73OPxWqvihS3bQ6rJ3V6E0lm1YVhqIUNp8QQKSVPz6VeVjzAkt1PbKDqgCFm8suDtvvkbdMjeqi55mZuL904XQs6EBEVSe87ssWIGWY+5ql4PU1Mkj4qhxPhDszt/N0mDbAhXPfSwwI8kuiNBu7kAD0ydtz0H4Co8cCsLuPUsNvKkn30RN/Uh1GQfrmsOe7FprC5jRDI7J4VAySQynYeu2ajuzzhRsOHf2j9ESzSyazjQDgDV6eFQfrXPxttTc5shD8VgL6/Vbj7VrZJZ7KLRrbiF7AeqDTn+CQgHPuDXV2wsRJYHy71jnfrmL/QVF9nPHGm4zcPkYnWQ+mQrApgeoUfzrq7aJ8TWa56amx5fEgz6+X5V0oY/wDrMZdqWgn/AKm/xUe45RVycEPhqUqJ4EfDUtXYqGiiiiiIooooiKKKKIiiivGbFEQx2qtefR309lb9e+vIsj92MmR/yWn67v1UHekHhP8Aa+OKRullCzE+XeT+FR8+7DGiJn7Q+GNccOuFT9Yq97HjrriIkTHuSmPrUVxuT/aPBZWh+KWBZ4/4l0yBfnqXFOzUhchv9llurBv/AHWYvEPWCcl48eukllP0oikuC8e7+CKZd1kRXGfLIyR9DkfSlPh99LbIgjIVz3vD2c/3bRyPJbPjzJhd9I9Stb+HyJwy6mspmWOEk3Fq7EKvdu2ZItR2yjk7ehzXNxbjVjql13CGG4C953bZeOSL9TcRgdSMAEDJ8KHBGRReKN5/uFXh0sYGAot0UZz/AHj4/wCWM1UFNfO3MKTaYYZGmUNreZk7rvGC6UCx/dRF1YzuS7n0pTzXqyTn2SyheJLn/Dk/6f8A1pm7QuWElmEtnKv2oyoXj73xamKJGwX7mDjJJFKHZtxyG0vRLO2hO7ddWGbBOMbKCfLHSpjmTmeyW4a5s2d5ZJYmcMpUDumR8oWXIyY1BBz16bVzVVFN/UeZGD7IGl2nM5FSGkcuxVgcP4iLrNlfxL3xhDsv3XU7Fl81YNkbemQcYqM7POXxbTcQt860WSNQ2cEgozAEjBDAONx57iuCTtA4W1wl6TOJ1jMXdhegJPxfdJ3O4bzG3pzcnc4H7XdXTxFLW5lVdfXu2RCU1AeqDc9AfypDSVAhlDWFoIBtoMYcL4ey3Ym3GaTrXlG5uWuHtwW7ufu8ZcsxZ2Gc4OwG7MxGOtWT2Px/2F12DC4YMepyAmc7Dy26n/Sum3vrPhlvcTws0wkkaYhRupbR4CcDSAXX4t/F50ndl/PMNr3sVy2hZH7xZMEgMRhg2NwNgc/OptXLUV9LIGMyaW2yzNtcvJYNDWOFyp7stGbriTDGkz7Y/wDmTHY46Y9/pXfyVGRxLiviOO9Tbr11nO23t6460cKvOGcO7+UXiObhzKRrVz1YhVVN/vHr7VHdlnHO/nv5CqoJZVlGTuNWvw++ABv6n3qBUtfK2oma04S1gFxbQt6+5ZtsC0e9J3a1HjichypykZ8IwR4cYb97br6EU1diNgwjuJT8LsqL13KAltun3wM/OpXnzkGG9LXAm7qRU32VlYICdwMNqxtnPkNqz7IIwOGqQclpZGx6bhf/AA5+tSqmuZJwgMZqMLTl+dFi1lpblbeWuETR8V4hM8ZSKTQEbGA/Q5U+e2c+5pK5+tA3HYlwCJGt8j5sqnPvgfyp64Bzu11xC4tREoSHVpcN4joYKcjpuT5dPOlHtIWVeKWMrR6c92BvnLJOSVz6jUv+atdAZm1v7oAJjsM/8Rb5L19sGXVP3PHF3tbGaaJgsigaSQG3Z1HQ7ZwTXByTfPxHhwN4qyay6NkYEiqdiQMAHORtj4c152qD/dk+MdU6jy7xenvXL2QHPDVz1EkgBO+2QcD0GT09d6rGRtHDDKB4g/XcZdVsJ/ct5KvuD3EfDONENtFHK8ZJ30o4IUn5AqT8jW/tZ4wk1+gjKssUarrXByWOs+IHcAEY+Zqb4FypBd8U4ktyO8CSZXDMCNTseoIOwwtRfalyhb2KwNboUDlw2WZs4CkdT7muohqKd9fFivzMAHkbi9/moxa4MPS6vPl1soPlU1UDyu36Jf4R/Kp6umUZFFFFERRRRREUUUURFQHNHHBbQySEEhFLEDGTpBOBnz2qZuZdIqo+deLreXaWIJKZLXGMjKqARFq9SWQkDyI9awkeI2l50Cya0ucGjdJ03Nt/eS9/HnShGlFJ7oa/D3bY3klJYDbJyRgCrm7OeVXsLT9MdVzOxlnbr4m6ID6KNvTOcdaV7SyQXdjAoVI07yfSMAExKBGijzIZ9eP3M1Y/2w46b1opJjPHzDkDot9S0MfhGy6XcDrSBz1J9murbiQ2SI/Z7nHnDKfC5/gkIP1pvZietcvEeHpcRPDKNUcilWHqCP5+Y9xUtRlH828rpxK27rUElU64JhvobG3TqjDYjzHyFUzqkSR4LhDHcRnDofP0ZT5qeoI9as3kTiTwM/DLlsz2wzE5/v4P7tx7qPCR5YHoamObOTrfiSKJsxzJ+quE+NPY/tLnqp/I714ipf7GNeoYHrtufqTsPYCtxjHoPwFS3E+SeI2pw0Buk8prYaif4oj4gflkVz2XL19OwWKynBP35l7hF9yX3+gBNerxdvZ9waOfiQMiIYoIJJJNSgr48ImoEY6a23/Zru5b4Rb3MMs5t4SJ5ZpIh3a5VCxWJQMbLhQfqfWtvGrL/Z9qOG2797f8QP6eVR8EeMOwHUIF1IoPq560w2lksUaxoPAgVFxsQFAG5qg41U8tjY2nMm/YKfRx4iXHRUbYWimMalGoZDZ65BIINdkUAT4Mr/CSvljyPpU3zzy+1rO91GNVtM2ZMD9U56sR+yx3z6n5VDqwIyNwfOpLJhMwPacj+WXX8P5E0QY5oxNyOQ9e6xlhDli5Zi3UlmJPTqSfYfhXMeFR+h/E12UVmHEaFTjQ0x1jHoFxHhEfv+P/AJVieDJ7/l/Su+isuY7qtZ4bSn/bCjjwZf2m/L+lerwjHwuw+W38qkK7uEcGkuXKx6QFXU7uwREUYGpmPQZIFeiRxyWp/DaJoLnMAHvP3UBFwxkOpJWVvUZU/iDWU9lK7BnmZmHRmLMRjpgk5q1uA8Mls4LhYBE19C6yOMCXvYCvSM+hJycYO2PMVF8c4Paz9xeRv9ntp2KTAKW7iQKSQFXqDjbHqD0OBmcWu/uVW2Chc8tweHYgnpfTzGnVJN5f3ssbRyXUkiNgsrMSDg5HX3ANe8P4nfW8XdQXBjTVrwu25xnfTnGw2ziuriNp3Urx6g2hiuobZx0OPL5eVc9aCG2wFot0sLXU8cHpHDEAfUrVZ8SvoZ3nSciWT43zkt06hhjyHltUte8K4txWNC5WVV1aBmOMZOxOABk7Yya5LGzaWRY03Zjgf1+QG9X7yzwNYYkUDZVA/Ct0UTHP5hYLjQ2F/VUXFqSCka1sZNz57Lr5ftCkSBhghQD88DNS9YqmKyqaufRRRRREUUUURFFFFEUfxY+A1SVhKFljmbbXNeQux8pu/R0UnyLRKoHrpq7eLyAIc18+ce4kReXaQqskEpCzQuSFd1G8iMN0kU4ww8wc5G1apYxKwsO6zjk5bw7onu6TvlAzodGDxuOsbj4WX/UdCCR50w8O5zhKhbllgmA8atkIcdWjcjDKeoGcjOCMiqk5Y5ym1m3kikndc6Wjw7kL11jYMQCNx+FM15xG9eKQwW7Q6EZu8nwp8Kk4SMEktt1OAPeqCF01C8xmxB6m356K0l5NQ3GDY+5T3FO1yziYpEstw46hV7tRnplpMHHyBqHPbLJnayGPe43/APxYpa4lwGIWquGLSNlzMxyzMY2cSZ8h4SrL00n1UVDFCAMjGpQ30IzVs2qMgu1S+H8OgmJZKTi1GeybeYeeYL0RuYp7S6gOqC4TTMEPmr6cMY26EaT8uoLVyZ2o294BHM6QXK7MrHSkh/aiZsbH9k7j361U9a/sqyTW6MobXPGpBGcgsNQ+WKzFRbULdW8DZFGZI3abFfSi58s0scyc+xw5it/7XdHZYYzqCn9qVhsiD3Of5hUvLDhUHglaKMb/AKPv30+wMfef6V2cE4zw5cR20luux8MZCZP8OxY1XScXOC8cbj7xkqRtJnZzgsuXOANGz3Fy/fXc5zJKOigdI09EHTb0HoK08z86R2RjXQZpnBZUQhQBnGpyeg29PKmL3PkvUe/7tVbzyP8AeTZ3xbx4/Fs/nVJSj9ZUF02eV1bQwgubE3K5t81Jr2jSMMS2iMN8gS+vUEGPSdqV71YAS1uHiB3MEgyufPu5EyF+TYHuKxr2r6KCOI+AW7n6q+/pjGkOY8gjfJa4Z1YbHPr7fOtletw8le90HTnT3gBAzjOnV643xTFa8iTESNO8dukWjW0jZx3gBTATOcgj032qRhvopfPEQ/dcO2/bXfzS5WcMLOyqoyzEKAPMk4AH1NOXK3LdvL9oKAXzxMgSLUYO8Q/HIASCSNwBkdPcUv8AHLY2122mKWEK4eNJdnAByu++dwd8n50LCBcrFlW2R7o26gb/AG136KQsOTWW8W1vdVuZFPdtsVLEeAatwRnY43zgbZrPliVLa5mtb0aI5lMEp6aDnKPn0B8/cGnTmW7tJGNvcTMvf4uLeUrhbYsuf1mclWYMcYwM/KlHjPO0cq6hbxtdNH3Utw/iBxkao0OwZhjxEZHTFbS1rVVxTz1TbOabEDyAOzgT8dcwNipu+C2NvkiK2uIGBtZYjrN0NP6TWMk6WwPi2BIA6Um8d5nlu8BwiICWEcSaF1N8TkebH1NdHJXAkupnVwX7uJpBEp0tKVxiMN5Zz867OO8CgltReWSlEU6J4CxYwt5EE7lT7+o9wPCS4XC3Qthp5sMmbv8AlbIE6DUnP0uTpolOvaKceReTjOwllX9GDlVP3z6n93+fy662tLjYKxqqllNGZH/+qa7NuUyP08i4Zh4QR8K+vzP8vnVrQR6RiuewswgFdlT2tDRYL53U1D6mUyP3RRRRWSjIooooiKKKKIisJZMCszS1zdzElrC8jnCqPqT0Cj3JwB86IlTtN51MCd1EczyZCfuD70h9h5ep+tVLGO6QnBJ6KOpdmO3zJJ/Ot91eNNLJcTnDMcnzCj7qD2A29z86fOQeRnkkW5uFK6d4Yj1XP944/bI6DyHv09WOqgYOX2sPsMzfGJwsp/8AqAVf6AlR9KslUDAqeh2PyOxri7TeF/2CbSN0XvB84yHH/TW+yuhIqOOjqGHyYAj+dcvx6OzmPHmPRWtCbtc1V39heSyTfPdRywyx9GKqdDuh/wARe7yAdiCRtmttpw43Akt2KtLAEKyqMBg4yuofdbA3Xy2NSc1lie7g1FA7iVWXBIEwBJAOxHeJICPeuXl2Zk4ki6R3kvex3BXIVu50mKbBPhJDaSPepdDLieW7HP1z+62SudEGzMNiPpkla5tmjYo4KsOoNcE6OZUKMU0ZOsbEEjHhPkcZ38s1ePMnJCXSZxpcDwuOo9j6j2qquMcvzWrYlU4zs43U/Xy+Rqe6MsN10VPWw8Rj5UmRyuOtuiiIbNE+FRn16k/Mnes5IgwwwBHoazorTcq5EMbW4Q0W6WUxyxzi9o6xXDlrdiAsp3aH0DHzj/MflXR2hw4vY5BgrLCQCN86Hz1+Til2SMMCCMg9RW5r7VaxwuSXtZMxsfvQyeBh80cp9CPSo36domErMjoe+/qqCopv0szJG+xcdv46eiauRJIdM6aoY7ptPcSToHQbnUviBClumSKmHtSW4rG9utuxtVl7tcMMx7lkIGNLHJ2/nSjwHj626TRSwiaGcKHTUUOVOVKsASN67bjnuVp3lWNFDW5thGcsFTy3yCWHXJqe1wsLqRPSzOmc5oyNs79MP20Iy1BzXRybL9ohuOHsf1ymSDPlLGMgf8QH5H1ptjvf953VuwQ99ax6VlAKd5HErIGU7Y3bPyqt4eFXcJilWKaMll7t9DLlifBpJGMk9K3XfC7ud7iSbLPBgzl2GpcnSPmBjy6AUa4gaJPSxySOdjAaR6Ou3P4Dupi+dYrlZL9oJdaMhjtGXVBt4HATC6gScAk/yqO5r5hW5ECJ3hSBCgklIMkmTklsbADAwMmpPj/Abe2SKGaVRJEFLRwxsS4dgZHeZgPufCMEDHvTRbchRRXEqwYkimhyjHDPbyfFC+SPgYqcN6rg17hccloFTBFhldckXts3Lp2Pf3pAn4JeSwfaJQwiijCq0raMqvwpGG3b2AFM78tpw8w3duxuBGqPcROoJ0Sqf0ijHw41DzwR161z2F5LxG1urW4ZnuomM8Wr4sp4ZYx9Og9/as4eehBaWbRCJ5lUwzKwJcxI3gTPQKw88dce9AGjNZSvqH+AAakFo0IIuM/PPPLNc91yxcQ30cvDgXjcd/DINlVT8Sux2AGcEE7giseLc4wabgwQNHPdL3c41gwjB8ToB1YnO523J8zmPF9dXYaC2V0ti7MIAfAmo50l8DK530nb0FOXKnZssZDzeN+o/ZX5A9T7mvWgu9la55o4ADUm7hoBqbZ+Lbp363S9ybyI05Ek6kJ1CH73u3ovt5/zuHh3DRGoAGK22diEFddSGMDRYLmayskq34n9hsEUUUVmoaKKKKIiiiiiIooooiwmOAapDtf4mXnggB28UrD1x4U/Msfwq7bkeE1Qnapw95OKW8a7GeIRg+mZTqP0XJovCt/Z1yn9qkFxIMwxt+iXydgd5T6gHIX5E+lXTAqxLS7wt4bSBVXCJGoAzsAFHmf9aSuY+0h5cra7L/jEZH/21PX+I7egNE0TPz7xyEQSLI6qHRlGogZypGBnr1qD5DutfD7ZvSML/kJX/wANV3cx6yzuS7nq7nU34noPYYFOnZxconDoQzoN36sowDI+Opqk423FALdfoVOoXfuEeS7edo2i0XaAsIsrMo6mJiCWHujAN8i1RXLUIfiyPA4kDK8km36tJApUagcHU6qQMZxqz5VPXnNsO8UOLqYjAijIYb+cj/CiepJ+hrDsd4PoilfC4edypRdKkLhcr56NQfTnyx61H4Ox/wDeLW+IP537LZVPsMIzv8FaMEfhrh4lwNJVIZQQeoIzn6VKqMCva6NV4Nswqi5h7L9y1udB/YOSv0PUfnSNxHgU8B/SRsB+0N1/EbV9JPCD1rhueDq3lWl0LTpkrql43UQjC/xDz19V811ovLcuu2zDOD8xgj5Gr34n2d28uSYgD6r4T/y4pavOyZfuSOvsQG/oa08lw0Vz/WqWdhZKCL9/kqyjfIB9RXRaMBIhPQMuflkZ/KnCbssnHwyKfmpH8ia5m7NLr1j/ABb/APWsOW/opzeJ0hbbmD4qV5mub37XxCOJtUSGOdwxB0qmh0KZO3lsOuKmLixJvr1tJFvd2JfvMeAHQuCW6ZyDUfc8F4pNF3Uk8egqFYhcM6r8Ks4QMQPnWqHs+u2jET3T90P7saiv+Utj8q32N9FR82ANAMjRlbIE39nPQZ3att5xn7TY239vitlMPd3CEapGK+H4VGsgjO2QNx61CLz40S2jQ6u/t1aJ2b4JY8ju1IznoPoaZLLsniHxs7/XSPyGfzpm4ZyLBF8Mag+uMn8TvTA8+SwNdRxjC0F+ZIyAGd+5136BVOvDru8neeOMxmVmYkZjUauoBO5G59c7008B7LRkGc6/3Rsv9T+VWbBwpV8q7EiA6VmImjM5qJPxieQYWeAaZa+qieGcvpEoCqAB0AGB+FSyRAVnRW1VBJOZRRRRReIooooiKKKKIiiiiiIooooixcZFV52j8uSuYbm3UPPauXVD99WGHTPr0I+XvVi1ouIAw3oi+b+I8Tmuzmd8qD+pUFUUj9tT4iw/e6egrVaq8793boZpPML8K+7v0Ufn7VdfFeR7Od9csEbt+0VGT8z5/WpThXAIYVCxoqKOiqoUfgKLyyr7l/sryA92RK/XQMiNfbT94+7fgK18U7JNLFrdYGUnPdTx6lBPXQ6+JR7bj2FW/HEB0r0xg1i5ocLFZA2zCqew5NvXXuW+z2sB2cWwOtx5gMVULkbZwTVjcE4QkEaoihVUBVUdAAMAVIiIVnWEcLIhZgsvXPc7UoooorasUUUUURGKxKCsqKItZgHpWJtV9K3UURahbL6V6IR6Vsooi8CivaKKIiiiiiIooooiKKKKIiiiiiIooooiKKK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R" altLang="es-PR">
              <a:latin typeface="Calibri" panose="020F0502020204030204" pitchFamily="34" charset="0"/>
            </a:endParaRPr>
          </a:p>
        </p:txBody>
      </p:sp>
      <p:sp>
        <p:nvSpPr>
          <p:cNvPr id="15364" name="AutoShape 4" descr="data:image/jpeg;base64,/9j/4AAQSkZJRgABAQAAAQABAAD/2wCEAAkGBhMRERUUEhQWFBQVFxwYGBUXGBsWGxcfGRgYHRYYGRgaHCcfHhkjGhcWHy8gJCcpLC0sGR4xNzAqNSYrLCkBCQoKDgwOGg8PGjQhHyQxLC8sLzQqLCkpLC4sLSo1MTAsLyssLCosLy0sKS4wLC0sLCwqKTAsKSkvLCwsLCwsKf/AABEIAL0BCwMBIgACEQEDEQH/xAAcAAACAgMBAQAAAAAAAAAAAAAABgUHAgMEAQj/xABJEAACAQMCAwYDBAcFBgMJAAABAgMABBESIQUGMQcTIkFRYTJxgRRCkaEjM1JicrHRJENTksEVJYKisvDC4fE0RGNzdIOz0vL/xAAbAQEAAgMBAQAAAAAAAAAAAAAABAUCAwYBB//EADYRAAEDAgQEAwcDAwUAAAAAAAEAAgMEERIhMUEFE1GBImGRMnGhscHR8BQj4RVCYjNDUpLx/9oADAMBAAIRAxEAPwC8aKKKIiiiiiIooooiKKKKIsJGxUXYcdWWaeIfFAyA+4eNXU/mR9K7r5sLVY8C4mU43dg/DMAB/FAkW3+SY/hXhNkVrA17Wq3fIrbXqIooooiKKKKIiiiiiIooooiKKKKIiiijNERXhbFaJ7sKOtJnNnaLBaDxvlj0jXdj9PIe5wKIm274mqedRHCud7a4meGKVXeMAsF3AySNm6HBG+OmRVTcZt+McUUMsRhgfohcISPWTJDYPpgD286VOWryThnEVEoMZVu7lU+QbHptgZVvpWmOohkcWMcCRqAVkWkZlfU8bZFZVH8JudSipCtyxRRRRREUUUURFFFFERRRRREUUUURFFa2lAr0SA0RcnFWwhqnEnCTzXJ/uuJAE/uyQxxP+bKf+Gra45cgId6q3gfDxdWNzvj7VJO652GGbTE2fbQrVX184hY13+QW+BmNxHkVbXCptSiu+k3s+4yZ7WJ22Yrhx6Ovhcf5gacqsFoRRRRREUUUURFFYmQVra6UedEW6iuRuIqPOsP9qp60Rd1FcP8AtVPWue846iKSSABuST0oikpJwvWl3mHnCG1QvI4RffzPoB1J9hVe819rwyY7Ne+ffxAEqPXAG7/Tb3qurfvb2+gW+eQCV1BLeDCsfuBgABnbYfiawfI1gJO2a9AumnmLtSurrULON1jGxk0F2/LIT65Pyrg7JoEn4iXmOt1jZ01+Is2VBbJ6kAk/n5VY3FOZbfhT21v3PdwybCRSFVMaQSw6k7gknfG+9JvFOJWNnxa3uLSSMoxZJ0j3VM+HWCNt9WSB+wT51zR4lLXQvjbGWhzThOt7X1topPLDCDfTVNXMHOM1pxK3gZENtOFGrfWGLaWOc42JQ4x0NRnbBywklv8AalUCWIgOc41ITjceZDEY9ia39rnB2ltkuIz47ZtZx10tpBYfwsFPyz6VN8DvV4nwwazkzRNHIdOMPjS5A/i3H0qgheKeOCsiFrHC/wDn3hbyMRLD2WHZPzJ9otE1HLx/o2+a4wfquD+NWQpr5z7NuINY8RktZD8TGM46a4ycEZ8iNX4ivoWyl1KK+jAhwuFXLoooor1EUUUURFFFFERRRRREV4a9rEyCiJW51tJ+7Mtq5jnjGQMallA3MbqdjnyOxB6EZNK/C+0GZ41ka3d1YZ7y3/Sr7gptIjA5BUg4I6mrB4rIug1V3LiaLy+iXHdF45QvkryBu8A9zpDYqFWzPgiMrdtluhYHuwlZcc4zdX4MMEckSNtJPKpiCKeoRWwzORsNsCp61tFijWJBhECoqnpgDG3qdq3dfqeje3pQD098nB6/T0rkKyvkqiMWQGytoYGxaaqL5auPs1/PAdkmP2iL64WYD5OA3/HVmwPkVVfM1q+hJ4ge+tSZQvUup2ljz+8mcD1C08ctcdSeJHRsq6hgfUHpXVcMqefAL6jIqsqY8Dz5pgrFnAriu+KKg60hcxdp0cZKx/pG/dPhHzb+masS4DVYw08k7sMbblP9xxJV86XeKc+QRDxSKMjIGck/Qb1TnHucru4DqJCgx4gmwUMQoyeuSTgb+p8qZ+VOR7a4tVmkd8v3iZyFSJl+EsdJyCMHJI+RrVzL+yrJvDmREmodpYZZ5m+XwUjxDtYX+7R29z4R/qfyrji5m4lcsixQhO8YorMGxkKWI1NgbKCelbZ+McLgCBI1Lr3MuqNA+GRwZEDsQ4Y6epJXBG2a5OI9q0rOzQRJGWyCWPeFvJWIwAHAyMjyODnArAv6u9FZRUTT/pQd3H6LfxJL1I5Sbwd9DGkskKx4AWTGMSEYLDI2H4mlI8zXX+PJ+Nc/EeaJ2iWOWd2jUABCc/D8Ix548s9KhrVLi7fRbRO5/dGT9W6L+Na3G4xXsOpKkl9PRNInDXO2AAv8h8fipm452uI/79yfTIP45FRHH+O3swAuTIqHdVZSgbpv0GrqPxqb5D5YV+IRLNqUprYxsB+shK5jOfnqO3TAyetPvDeJxz3t9a3cMakeIFmLd5HgDPjJA8Og+HA3O22agVHExTPLWtx2Fznte2XVc/Uz/qjcNDRsAPmVxcoWkdjwgXkESzTmMyMc4Y+LxJqwSAqg5A6lTXVx5V4pw2O8iXE0I76IEg4KN+kjJ2yp0e3QfKsOzi7j7q6sdaypbuwV1IIeOQsdiPfVk/vVp7OJGtri64c51rEe8iJ6FGxn8Q6t8ya5qbE2WWbV7HB2+bDt6EepWoaAbH5qcsLuz41ajWokAwXjOQ0b6dyMHI+JsN50p809ji6S9iSGA/Uuchv4HPQ9djnPqKjbHs3Y8QuIUuWt+60yR4B1vG5O6lWGNJ8Pz9KauUeOzxX0/D7p3lK5aCVwNTIN/EQN8qQc+oYVsOOjcX0Mt2gYiw39k27HX3rzJ2Tx3UtyterxCwQy5yUaCVdRJyBocsMAaiPFuNtVK3ZPcm3nurCTIdHLrkYzp8LefmNDD5nevIuPx8J4tcQyH+z3JWbVg/omfJzgdVzqBx+76VNvzHweOZ7wTRGcppLKWZiAAMKnTJAAzjy3NaXxvY2SNrC5koDmWF7HUfOxWQIuDfMapK7XLRrfiEdwhwZEVx7NEQP5aD+NXNyZxkXFvHIOjqGx6ZG4+hyK+f8Amrj8vF7oNFC2FXQkajW2Mk5YgdST8h+dW72ScGura20XKhcMTGM5IU7kNjYeLJ6nrXa8OikipY2S+0BmochBcSFZFFeCvanLWiiiiiIooooiKKKKIsXpC5y5purJwxije2Y473U6GInoJQFfwk/fAx6gdS/mo3ivDBKhUgEEYIIyCD1BHpXhRV/NxG+uFGkQRK3R+8abI/aVVRQ3t4sVu4NwhLZNKkuzEyO7/rHY/ePkPQAdBS/PbScGnA3ewlbGDubVmO2D/hEn6fzbiOo67AY8/wAa5Hiz6lruXKfDtbIFW1K2MjE0ZrCa4WNCzkKqIWbV5DzJao3l22uuKr3kTG0stwsmkNNPg7sgYFY0ztqIJ9B6Q/N5N5dWvDEY4uHDTY2IjjySM++lz81FXJbQLGiogCogCqo2CgDAA9gBipfCuHsLOdKL30C1VVQ4OwNySZddlELDa8v1b9oXBP4qV0/QAUtpylxHg6sYD9vtsliqjRPHndiqZIcZ3wDnrsKtGW68l/Gtcd4cncHHUenz9K6JrGt0FlXkk6qg+M88yXgOG0RjYrnB/wCP+nT51DcOt5bt+7tU1nzkO0ae7N/oKtXtF7PFuD9utIo2uY/FJAygrcr55H+IBnB6n54rDljjUN1bhoAEUAK0WAvdt5qcef8AOqniMz6ZuMNvffYLoqbiRMQhiAZ1tqfzukrmfhCWUFvbqSzyyGWZz1cxrt8lBcYHlj3NQhkONOTpznGds+uPXYUwdosmb6Jd8JbkgfxSYOPoopSuuJKmw3Pp6fM1jR4nxNJzJzPcq2oJIoIHSSGwuutmwMnYVG3XFwNk39z0+gqWfkq9aA3M0eiFcMRkatLY8YQZ2AIJzvj1pt5stY7zgsU8MccZhOpkQBQuMpMoA/ew3yGaOq4o3sHtAuwkg5A+arqzjMkgLYPCOu5+yqh5CxyTk1c3YxxLVZSxn+6lJ+jrn+Yf/sVTFPXY7xEx3/d9RNGy/VPGD+CsPrWfHIOdRPHTP0/hc9E88y53TLzqUt7iz4nAFMTSAyyKDlgyhcn90xhh0ByPU1G9s3A21x3YYNGw7s+EDTsWTJG7A5ffG2BTjFyg32G5s5Cvds8n2c5J0I2Hj1emmTPn0FRHLV7DxPhrWM7COeNe6ZcgMO6xokUHqAQufcEedczTVPLLJmHEIzhJ1OB2YPZb3NvcHf5qB4Fwefgt1FNMwME0hgcrsCGUFJN99Oot1wfAfUU6cb4JMOJ2l3brqBBhn6DCbkOT9SPmq1Ddo6mPhMcB/TMgi1SAHACYXX1O5JUYJ6EmkfhnaLxFI1iil1Ko0rqRHIHl4iM7D1qW2nqK9v6phbi8TDfIObsfzyQCxwAEpv7SuOfYuI2k8f6xUbvFBA1xlhhT8xr3x6HyrZfdsFpoMkMDm406FLqowOu7gklQ33R1x5dard7CSVzJM5Z2OWJOok+5NdUNmidBv6nc1PbwqmEUbJfE5otcZXzvY+StafhVVKbu8APXX0XJxGe4vZmmmOWfqTsABsAo8gB5U28lckW05zKxkYdUzpA+YG5HvmoSujh9+8EgkjOGH4H1B9qtmS4bNAsBsp8nAI+UQxxx9Sr54JyzDEgEaKi+igAflU9DbhelKnJvNS3MYI2PRl/ZPp/Q03q2amA3zC5CSN0bixwsQsqKKK9WCKKKKIiiiiiIooooiKxdgKyqM448oiYwKjSY2V2KKfmyqx/KiJU7RLqEWsxkxp7ts588g4HzJxUbyxr+x23e5Mndpq1bHIUficYpfkl726QcVLRyBsxwsAtuWHwlHBYSN/GR/DTnn64GTn4t65bjU+MtiDdN7fJWdEywLrpV7PD9o5hvJTkiCExrny8SJ/pJ+NW9cthfntVNdgrFrq9lb+9CsufMGWbP/MuPpVj9oXFWtuHzyrs6xkJ/E+EQ/RmB+ldLCzBG1o2AVc83cSkHmfmqS7leOKRkto2KZRipnZTh2LDfuwcqADvgk7YFLsXDoozqRe7YffQmNh761IP517w6EJEqjoo0/hXt7IFQkuEHmzAH8j51tWCneBdoktrgzObm2zgygh5Yfclf1ieufEPeufnm6gsbuHiFnJEyXX/tFsjD9IOonVR0zvvt4v4mpR4dHc3S3DWqoe6XMkgARnXBIxGc5fAbf+VQFvZLhH+JScMPTy8vLNRpHRSB0bs9iPeplLTSzO8G2fa+v3UzzFxV76USnEWUKouSWK5LeI7b5PkKV3QgkHqKmHUhNviib8R//J/KuPi0fjDDowz/AN/lWNOAyzG6bK44jRtbDjbqLX876+jhbJXFylzTjhlo7DKLIttMT90bqr/LJiz7Ma08p2n2a8vOGy+KJwZotQySsnhk3OcnBAOfNW9TUJ2QcTi7q6gm0afDLiQgKR0OdW2xCH8K08a7RopTaXS6lu4XIeNF8BQk94pkb4gwAxjpqauTkopOfNBG3InXzPiaexuCehVSHjCCUl8e5emtZZEeOQKjlQ5U6WGfAdQGncYPXzrVwDiptbmGYZ/RuGOPMZ8Q+q5H1pp5p7QbniMZhWJYoCQcHxMcHIy52G/7Ipcg4MPvnPsP6108Ekj4MNU0AnIgG+y3Q8OnndeJuXU5BN/M/aaJLuGayD/o0dGWUeCQN/8ADDfn16elQ1vxiZ5JpZY4mkmZH1lSpQofuBCMAjwnJ388+eiKBV+EAf8AfrWyosdPBCwMjboLX3te/wA10MHA2g4p3X8hkETYdsuBjAGlRpXYADbffAAycnavAoHQYHpXtFbRlkryKnihFo2gIorwmtbXKDqy/iK9sVm6RjdTZbaK5m4jGPvD861Hi8flk/Ssgxx0CjurqZmsg9Uxct8ca0nVwTpOzj1Hr8x1/wDWr94PxFZEBBzkV8vrxXV8EbN8v/LNNfLXadPA0MHdLjWqEuWyAWA6bbgH+VSYQ4eErlOMy005EkTru0Oq+iAa9rksJ9QrrqQufRRRRREUUUURFFFFERWLx5rKiiJd5h5ZiuI2SRA6sNwR/wB7+9VXe8Tl4X3ltckyQvG/2aZviUhTiGRvPy0n5fS9WFVd2x2atZS5GTldH8RdQuPff860TwMnbheFmx7mG4Wjs2sfsrWAO3f8OL/Mrcd5/wBNwfwqf7YD/u0j9qeBfxmT+le8z2gtX4VINlil+yn+GaHQM/8AHHHXvanC0nDMIAW7+3wCdIz36KMnyGT1resFVttI7MsUSGWaQ4jjHmfMsfuoOpY9KauX+Xo4wzSwx385JJMjBY41yVVYkZWGW0M2SB4SuTvTZyjyglhGTkPcOP0kuMZx0RM/DGPIefU70t8u2NzJra3ePa1s5e6kQnvM2+khZA40EmJhnS29eolbjPCYbbiEDQNLBaXx7qWNGMbRsrBXjJB2AZkYbkYJxlSMq19wuSznntju0ZyhI+Jeqn6rj65p47TbcSWRmXyeCUeo1rIhPzI7r/IKSecOcBfGB+7KSxx6JJNX6w+eABsM6j1+9UCWOTngtHhIz8iND9PRTqKp/TvEn5YrimvlBDjdWGGXO/tt+IrjlczFUjU7bAdTUtyDy/FfXghmLhSjt4CAcqBjcg+uenlU3xfk6xS9itred3k79UljlwAqnBOG0jUTkDAzWt9XDDLyjfEBfQ2t5qTUV81Q0jRp/D55nOyU7nghiCGV4hrJGlZFdlwM5YKTjPQb1shECeeo/In8BjFXDxjidpZXEdtLbQR2ksRPelAFDAnwEBSDsPn4qhuzfl+1+2XrR6J44nQQucPgNqbI9xgDOPu1WjjF4HTPYQALjSxubdiNwvKeUQGzWAnqc7JIvw8AUywzRhvhLxlAflqxW3gFnNfSFLeLVpGWZmCqo8sn38h1NWNybcjiLXgu4oZGSXuvh3KgvpDA7bY2br19K1dkFkI4LnHX7SyEZzjQAF/md6jz8TMUMl2eNuHe48X2U08WqnEWcAPd97pbv+zriEaalSKQ75RHJYfLUFB+QNRvKHLM/ERKVmjhMRAKshY756jOw2I+eac+zO9eS64iTIxQTZVGJOMvL4gD0GAB+HpXTyRbrFfcUCjEYlQ5G4Bw7MP+YnGNulaJeI1ETZozbE0NIIHUjKxv1Wg11S8g4zY/myq3mzhk1jcGB5Q50q2pRpBDZ8vLoa6uz7hC314Ipy7R6GYhX09MYyfTJHT1rd2sSZ4lJhtQ0R42xjwA49+uc/ve1SvYjH/apzjpCN/TLr/Sreaoe3hfP/uLQb6ZlQTNK+SznE9ym5ux7h58phnz73OPxWqvihS3bQ6rJ3V6E0lm1YVhqIUNp8QQKSVPz6VeVjzAkt1PbKDqgCFm8suDtvvkbdMjeqi55mZuL904XQs6EBEVSe87ssWIGWY+5ql4PU1Mkj4qhxPhDszt/N0mDbAhXPfSwwI8kuiNBu7kAD0ydtz0H4Co8cCsLuPUsNvKkn30RN/Uh1GQfrmsOe7FprC5jRDI7J4VAySQynYeu2ajuzzhRsOHf2j9ESzSyazjQDgDV6eFQfrXPxttTc5shD8VgL6/Vbj7VrZJZ7KLRrbiF7AeqDTn+CQgHPuDXV2wsRJYHy71jnfrmL/QVF9nPHGm4zcPkYnWQ+mQrApgeoUfzrq7aJ8TWa56amx5fEgz6+X5V0oY/wDrMZdqWgn/AKm/xUe45RVycEPhqUqJ4EfDUtXYqGiiiiiIooooiKKKKIiiivGbFEQx2qtefR309lb9e+vIsj92MmR/yWn67v1UHekHhP8Aa+OKRullCzE+XeT+FR8+7DGiJn7Q+GNccOuFT9Yq97HjrriIkTHuSmPrUVxuT/aPBZWh+KWBZ4/4l0yBfnqXFOzUhchv9llurBv/AHWYvEPWCcl48eukllP0oikuC8e7+CKZd1kRXGfLIyR9DkfSlPh99LbIgjIVz3vD2c/3bRyPJbPjzJhd9I9Stb+HyJwy6mspmWOEk3Fq7EKvdu2ZItR2yjk7ehzXNxbjVjql13CGG4C953bZeOSL9TcRgdSMAEDJ8KHBGRReKN5/uFXh0sYGAot0UZz/AHj4/wCWM1UFNfO3MKTaYYZGmUNreZk7rvGC6UCx/dRF1YzuS7n0pTzXqyTn2SyheJLn/Dk/6f8A1pm7QuWElmEtnKv2oyoXj73xamKJGwX7mDjJJFKHZtxyG0vRLO2hO7ddWGbBOMbKCfLHSpjmTmeyW4a5s2d5ZJYmcMpUDumR8oWXIyY1BBz16bVzVVFN/UeZGD7IGl2nM5FSGkcuxVgcP4iLrNlfxL3xhDsv3XU7Fl81YNkbemQcYqM7POXxbTcQt860WSNQ2cEgozAEjBDAONx57iuCTtA4W1wl6TOJ1jMXdhegJPxfdJ3O4bzG3pzcnc4H7XdXTxFLW5lVdfXu2RCU1AeqDc9AfypDSVAhlDWFoIBtoMYcL4ey3Ym3GaTrXlG5uWuHtwW7ufu8ZcsxZ2Gc4OwG7MxGOtWT2Px/2F12DC4YMepyAmc7Dy26n/Sum3vrPhlvcTws0wkkaYhRupbR4CcDSAXX4t/F50ndl/PMNr3sVy2hZH7xZMEgMRhg2NwNgc/OptXLUV9LIGMyaW2yzNtcvJYNDWOFyp7stGbriTDGkz7Y/wDmTHY46Y9/pXfyVGRxLiviOO9Tbr11nO23t6460cKvOGcO7+UXiObhzKRrVz1YhVVN/vHr7VHdlnHO/nv5CqoJZVlGTuNWvw++ABv6n3qBUtfK2oma04S1gFxbQt6+5ZtsC0e9J3a1HjichypykZ8IwR4cYb97br6EU1diNgwjuJT8LsqL13KAltun3wM/OpXnzkGG9LXAm7qRU32VlYICdwMNqxtnPkNqz7IIwOGqQclpZGx6bhf/AA5+tSqmuZJwgMZqMLTl+dFi1lpblbeWuETR8V4hM8ZSKTQEbGA/Q5U+e2c+5pK5+tA3HYlwCJGt8j5sqnPvgfyp64Bzu11xC4tREoSHVpcN4joYKcjpuT5dPOlHtIWVeKWMrR6c92BvnLJOSVz6jUv+atdAZm1v7oAJjsM/8Rb5L19sGXVP3PHF3tbGaaJgsigaSQG3Z1HQ7ZwTXByTfPxHhwN4qyay6NkYEiqdiQMAHORtj4c152qD/dk+MdU6jy7xenvXL2QHPDVz1EkgBO+2QcD0GT09d6rGRtHDDKB4g/XcZdVsJ/ct5KvuD3EfDONENtFHK8ZJ30o4IUn5AqT8jW/tZ4wk1+gjKssUarrXByWOs+IHcAEY+Zqb4FypBd8U4ktyO8CSZXDMCNTseoIOwwtRfalyhb2KwNboUDlw2WZs4CkdT7muohqKd9fFivzMAHkbi9/moxa4MPS6vPl1soPlU1UDyu36Jf4R/Kp6umUZFFFFERRRRREUUUURFQHNHHBbQySEEhFLEDGTpBOBnz2qZuZdIqo+deLreXaWIJKZLXGMjKqARFq9SWQkDyI9awkeI2l50Cya0ucGjdJ03Nt/eS9/HnShGlFJ7oa/D3bY3klJYDbJyRgCrm7OeVXsLT9MdVzOxlnbr4m6ID6KNvTOcdaV7SyQXdjAoVI07yfSMAExKBGijzIZ9eP3M1Y/2w46b1opJjPHzDkDot9S0MfhGy6XcDrSBz1J9murbiQ2SI/Z7nHnDKfC5/gkIP1pvZietcvEeHpcRPDKNUcilWHqCP5+Y9xUtRlH828rpxK27rUElU64JhvobG3TqjDYjzHyFUzqkSR4LhDHcRnDofP0ZT5qeoI9as3kTiTwM/DLlsz2wzE5/v4P7tx7qPCR5YHoamObOTrfiSKJsxzJ+quE+NPY/tLnqp/I714ipf7GNeoYHrtufqTsPYCtxjHoPwFS3E+SeI2pw0Buk8prYaif4oj4gflkVz2XL19OwWKynBP35l7hF9yX3+gBNerxdvZ9waOfiQMiIYoIJJJNSgr48ImoEY6a23/Zru5b4Rb3MMs5t4SJ5ZpIh3a5VCxWJQMbLhQfqfWtvGrL/Z9qOG2797f8QP6eVR8EeMOwHUIF1IoPq560w2lksUaxoPAgVFxsQFAG5qg41U8tjY2nMm/YKfRx4iXHRUbYWimMalGoZDZ65BIINdkUAT4Mr/CSvljyPpU3zzy+1rO91GNVtM2ZMD9U56sR+yx3z6n5VDqwIyNwfOpLJhMwPacj+WXX8P5E0QY5oxNyOQ9e6xlhDli5Zi3UlmJPTqSfYfhXMeFR+h/E12UVmHEaFTjQ0x1jHoFxHhEfv+P/AJVieDJ7/l/Su+isuY7qtZ4bSn/bCjjwZf2m/L+lerwjHwuw+W38qkK7uEcGkuXKx6QFXU7uwREUYGpmPQZIFeiRxyWp/DaJoLnMAHvP3UBFwxkOpJWVvUZU/iDWU9lK7BnmZmHRmLMRjpgk5q1uA8Mls4LhYBE19C6yOMCXvYCvSM+hJycYO2PMVF8c4Paz9xeRv9ntp2KTAKW7iQKSQFXqDjbHqD0OBmcWu/uVW2Chc8tweHYgnpfTzGnVJN5f3ssbRyXUkiNgsrMSDg5HX3ANe8P4nfW8XdQXBjTVrwu25xnfTnGw2ziuriNp3Urx6g2hiuobZx0OPL5eVc9aCG2wFot0sLXU8cHpHDEAfUrVZ8SvoZ3nSciWT43zkt06hhjyHltUte8K4txWNC5WVV1aBmOMZOxOABk7Yya5LGzaWRY03Zjgf1+QG9X7yzwNYYkUDZVA/Ct0UTHP5hYLjQ2F/VUXFqSCka1sZNz57Lr5ftCkSBhghQD88DNS9YqmKyqaufRRRRREUUUURFFFFEUfxY+A1SVhKFljmbbXNeQux8pu/R0UnyLRKoHrpq7eLyAIc18+ce4kReXaQqskEpCzQuSFd1G8iMN0kU4ww8wc5G1apYxKwsO6zjk5bw7onu6TvlAzodGDxuOsbj4WX/UdCCR50w8O5zhKhbllgmA8atkIcdWjcjDKeoGcjOCMiqk5Y5ym1m3kikndc6Wjw7kL11jYMQCNx+FM15xG9eKQwW7Q6EZu8nwp8Kk4SMEktt1OAPeqCF01C8xmxB6m356K0l5NQ3GDY+5T3FO1yziYpEstw46hV7tRnplpMHHyBqHPbLJnayGPe43/APxYpa4lwGIWquGLSNlzMxyzMY2cSZ8h4SrL00n1UVDFCAMjGpQ30IzVs2qMgu1S+H8OgmJZKTi1GeybeYeeYL0RuYp7S6gOqC4TTMEPmr6cMY26EaT8uoLVyZ2o294BHM6QXK7MrHSkh/aiZsbH9k7j361U9a/sqyTW6MobXPGpBGcgsNQ+WKzFRbULdW8DZFGZI3abFfSi58s0scyc+xw5it/7XdHZYYzqCn9qVhsiD3Of5hUvLDhUHglaKMb/AKPv30+wMfef6V2cE4zw5cR20luux8MZCZP8OxY1XScXOC8cbj7xkqRtJnZzgsuXOANGz3Fy/fXc5zJKOigdI09EHTb0HoK08z86R2RjXQZpnBZUQhQBnGpyeg29PKmL3PkvUe/7tVbzyP8AeTZ3xbx4/Fs/nVJSj9ZUF02eV1bQwgubE3K5t81Jr2jSMMS2iMN8gS+vUEGPSdqV71YAS1uHiB3MEgyufPu5EyF+TYHuKxr2r6KCOI+AW7n6q+/pjGkOY8gjfJa4Z1YbHPr7fOtletw8le90HTnT3gBAzjOnV643xTFa8iTESNO8dukWjW0jZx3gBTATOcgj032qRhvopfPEQ/dcO2/bXfzS5WcMLOyqoyzEKAPMk4AH1NOXK3LdvL9oKAXzxMgSLUYO8Q/HIASCSNwBkdPcUv8AHLY2122mKWEK4eNJdnAByu++dwd8n50LCBcrFlW2R7o26gb/AG136KQsOTWW8W1vdVuZFPdtsVLEeAatwRnY43zgbZrPliVLa5mtb0aI5lMEp6aDnKPn0B8/cGnTmW7tJGNvcTMvf4uLeUrhbYsuf1mclWYMcYwM/KlHjPO0cq6hbxtdNH3Utw/iBxkao0OwZhjxEZHTFbS1rVVxTz1TbOabEDyAOzgT8dcwNipu+C2NvkiK2uIGBtZYjrN0NP6TWMk6WwPi2BIA6Um8d5nlu8BwiICWEcSaF1N8TkebH1NdHJXAkupnVwX7uJpBEp0tKVxiMN5Zz867OO8CgltReWSlEU6J4CxYwt5EE7lT7+o9wPCS4XC3Qthp5sMmbv8AlbIE6DUnP0uTpolOvaKceReTjOwllX9GDlVP3z6n93+fy662tLjYKxqqllNGZH/+qa7NuUyP08i4Zh4QR8K+vzP8vnVrQR6RiuewswgFdlT2tDRYL53U1D6mUyP3RRRRWSjIooooiKKKKIisJZMCszS1zdzElrC8jnCqPqT0Cj3JwB86IlTtN51MCd1EczyZCfuD70h9h5ep+tVLGO6QnBJ6KOpdmO3zJJ/Ot91eNNLJcTnDMcnzCj7qD2A29z86fOQeRnkkW5uFK6d4Yj1XP944/bI6DyHv09WOqgYOX2sPsMzfGJwsp/8AqAVf6AlR9KslUDAqeh2PyOxri7TeF/2CbSN0XvB84yHH/TW+yuhIqOOjqGHyYAj+dcvx6OzmPHmPRWtCbtc1V39heSyTfPdRywyx9GKqdDuh/wARe7yAdiCRtmttpw43Akt2KtLAEKyqMBg4yuofdbA3Xy2NSc1lie7g1FA7iVWXBIEwBJAOxHeJICPeuXl2Zk4ki6R3kvex3BXIVu50mKbBPhJDaSPepdDLieW7HP1z+62SudEGzMNiPpkla5tmjYo4KsOoNcE6OZUKMU0ZOsbEEjHhPkcZ38s1ePMnJCXSZxpcDwuOo9j6j2qquMcvzWrYlU4zs43U/Xy+Rqe6MsN10VPWw8Rj5UmRyuOtuiiIbNE+FRn16k/Mnes5IgwwwBHoazorTcq5EMbW4Q0W6WUxyxzi9o6xXDlrdiAsp3aH0DHzj/MflXR2hw4vY5BgrLCQCN86Hz1+Til2SMMCCMg9RW5r7VaxwuSXtZMxsfvQyeBh80cp9CPSo36domErMjoe+/qqCopv0szJG+xcdv46eiauRJIdM6aoY7ptPcSToHQbnUviBClumSKmHtSW4rG9utuxtVl7tcMMx7lkIGNLHJ2/nSjwHj626TRSwiaGcKHTUUOVOVKsASN67bjnuVp3lWNFDW5thGcsFTy3yCWHXJqe1wsLqRPSzOmc5oyNs79MP20Iy1BzXRybL9ohuOHsf1ymSDPlLGMgf8QH5H1ptjvf953VuwQ99ax6VlAKd5HErIGU7Y3bPyqt4eFXcJilWKaMll7t9DLlifBpJGMk9K3XfC7ud7iSbLPBgzl2GpcnSPmBjy6AUa4gaJPSxySOdjAaR6Ou3P4Dupi+dYrlZL9oJdaMhjtGXVBt4HATC6gScAk/yqO5r5hW5ECJ3hSBCgklIMkmTklsbADAwMmpPj/Abe2SKGaVRJEFLRwxsS4dgZHeZgPufCMEDHvTRbchRRXEqwYkimhyjHDPbyfFC+SPgYqcN6rg17hccloFTBFhldckXts3Lp2Pf3pAn4JeSwfaJQwiijCq0raMqvwpGG3b2AFM78tpw8w3duxuBGqPcROoJ0Sqf0ijHw41DzwR161z2F5LxG1urW4ZnuomM8Wr4sp4ZYx9Og9/as4eehBaWbRCJ5lUwzKwJcxI3gTPQKw88dce9AGjNZSvqH+AAakFo0IIuM/PPPLNc91yxcQ30cvDgXjcd/DINlVT8Sux2AGcEE7giseLc4wabgwQNHPdL3c41gwjB8ToB1YnO523J8zmPF9dXYaC2V0ti7MIAfAmo50l8DK530nb0FOXKnZssZDzeN+o/ZX5A9T7mvWgu9la55o4ADUm7hoBqbZ+Lbp363S9ybyI05Ek6kJ1CH73u3ovt5/zuHh3DRGoAGK22diEFddSGMDRYLmayskq34n9hsEUUUVmoaKKKKIiiiiiIooooiwmOAapDtf4mXnggB28UrD1x4U/Msfwq7bkeE1Qnapw95OKW8a7GeIRg+mZTqP0XJovCt/Z1yn9qkFxIMwxt+iXydgd5T6gHIX5E+lXTAqxLS7wt4bSBVXCJGoAzsAFHmf9aSuY+0h5cra7L/jEZH/21PX+I7egNE0TPz7xyEQSLI6qHRlGogZypGBnr1qD5DutfD7ZvSML/kJX/wANV3cx6yzuS7nq7nU34noPYYFOnZxconDoQzoN36sowDI+Opqk423FALdfoVOoXfuEeS7edo2i0XaAsIsrMo6mJiCWHujAN8i1RXLUIfiyPA4kDK8km36tJApUagcHU6qQMZxqz5VPXnNsO8UOLqYjAijIYb+cj/CiepJ+hrDsd4PoilfC4edypRdKkLhcr56NQfTnyx61H4Ox/wDeLW+IP537LZVPsMIzv8FaMEfhrh4lwNJVIZQQeoIzn6VKqMCva6NV4Nswqi5h7L9y1udB/YOSv0PUfnSNxHgU8B/SRsB+0N1/EbV9JPCD1rhueDq3lWl0LTpkrql43UQjC/xDz19V811ovLcuu2zDOD8xgj5Gr34n2d28uSYgD6r4T/y4pavOyZfuSOvsQG/oa08lw0Vz/WqWdhZKCL9/kqyjfIB9RXRaMBIhPQMuflkZ/KnCbssnHwyKfmpH8ia5m7NLr1j/ABb/APWsOW/opzeJ0hbbmD4qV5mub37XxCOJtUSGOdwxB0qmh0KZO3lsOuKmLixJvr1tJFvd2JfvMeAHQuCW6ZyDUfc8F4pNF3Uk8egqFYhcM6r8Ks4QMQPnWqHs+u2jET3T90P7saiv+Utj8q32N9FR82ANAMjRlbIE39nPQZ3att5xn7TY239vitlMPd3CEapGK+H4VGsgjO2QNx61CLz40S2jQ6u/t1aJ2b4JY8ju1IznoPoaZLLsniHxs7/XSPyGfzpm4ZyLBF8Mag+uMn8TvTA8+SwNdRxjC0F+ZIyAGd+5136BVOvDru8neeOMxmVmYkZjUauoBO5G59c7008B7LRkGc6/3Rsv9T+VWbBwpV8q7EiA6VmImjM5qJPxieQYWeAaZa+qieGcvpEoCqAB0AGB+FSyRAVnRW1VBJOZRRRRReIooooiKKKKIiiiiiIooooixcZFV52j8uSuYbm3UPPauXVD99WGHTPr0I+XvVi1ouIAw3oi+b+I8Tmuzmd8qD+pUFUUj9tT4iw/e6egrVaq8793boZpPML8K+7v0Ufn7VdfFeR7Od9csEbt+0VGT8z5/WpThXAIYVCxoqKOiqoUfgKLyyr7l/sryA92RK/XQMiNfbT94+7fgK18U7JNLFrdYGUnPdTx6lBPXQ6+JR7bj2FW/HEB0r0xg1i5ocLFZA2zCqew5NvXXuW+z2sB2cWwOtx5gMVULkbZwTVjcE4QkEaoihVUBVUdAAMAVIiIVnWEcLIhZgsvXPc7UoooorasUUUUURGKxKCsqKItZgHpWJtV9K3UURahbL6V6IR6Vsooi8CivaKKIiiiiiIooooiKKKKIiiiiiIooooiKKKKI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R" altLang="es-PR">
              <a:latin typeface="Calibri" panose="020F0502020204030204" pitchFamily="34" charset="0"/>
            </a:endParaRPr>
          </a:p>
        </p:txBody>
      </p:sp>
      <p:pic>
        <p:nvPicPr>
          <p:cNvPr id="15365" name="Picture 9" descr="Resultado de imagen para acoso esc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600200"/>
            <a:ext cx="91217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4800" b="1"/>
              <a:t>Tipos de agresores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77200" cy="414020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000" u="sng" dirty="0">
                <a:solidFill>
                  <a:schemeClr val="bg1"/>
                </a:solidFill>
                <a:latin typeface="Ravie" panose="04040805050809020602" pitchFamily="82" charset="0"/>
              </a:rPr>
              <a:t>1</a:t>
            </a:r>
            <a:r>
              <a:rPr lang="es-ES" altLang="es-PR" sz="4000" u="sng" dirty="0">
                <a:solidFill>
                  <a:schemeClr val="tx1"/>
                </a:solidFill>
                <a:latin typeface="Ravie" panose="04040805050809020602" pitchFamily="82" charset="0"/>
              </a:rPr>
              <a:t>Acosador Inteligente </a:t>
            </a:r>
            <a:r>
              <a:rPr lang="es-ES" altLang="es-PR" sz="4000" dirty="0">
                <a:solidFill>
                  <a:schemeClr val="tx1"/>
                </a:solidFill>
                <a:latin typeface="Ravie" panose="04040805050809020602" pitchFamily="82" charset="0"/>
              </a:rPr>
              <a:t>: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000" dirty="0">
                <a:solidFill>
                  <a:schemeClr val="tx1"/>
                </a:solidFill>
              </a:rPr>
              <a:t>Es aquel que con buenas habilidades sociales y popularidad en el grupo, es capaz de organizar o manipular a otros para que cumplan sus órdenes.</a:t>
            </a:r>
            <a:endParaRPr lang="es-PR" altLang="es-P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4800" b="1"/>
              <a:t>Tipos de agresores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4267200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altLang="es-PR" sz="4400" dirty="0">
                <a:solidFill>
                  <a:schemeClr val="tx1"/>
                </a:solidFill>
                <a:latin typeface="Ravie" panose="04040805050809020602" pitchFamily="82" charset="0"/>
              </a:rPr>
              <a:t>Acosador Poco Inteligente :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altLang="es-PR" sz="4400" dirty="0">
                <a:solidFill>
                  <a:schemeClr val="tx1"/>
                </a:solidFill>
              </a:rPr>
              <a:t>Es aquel que manifiesta un comportamiento antisocial y que intimida y acosa a otros directamente, a veces como reflejo de su falta de autoestima y de confianza en sí mismo .</a:t>
            </a:r>
            <a:endParaRPr lang="es-PR" altLang="es-PR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4800" b="1"/>
              <a:t>Tipos de agresores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63600" y="2489200"/>
            <a:ext cx="7594600" cy="406400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000" dirty="0">
                <a:solidFill>
                  <a:schemeClr val="tx1"/>
                </a:solidFill>
                <a:latin typeface="Ravie" panose="04040805050809020602" pitchFamily="82" charset="0"/>
              </a:rPr>
              <a:t>Acosador Víctima :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000" dirty="0">
                <a:solidFill>
                  <a:schemeClr val="tx1"/>
                </a:solidFill>
              </a:rPr>
              <a:t>Es aquel que acosa a compañeros más jóvenes que él y es a la vez es acosado por chicos mayores o incluso es víctima en su propia casa. Logra ser respetado por medio del miedo.</a:t>
            </a:r>
            <a:endParaRPr lang="es-PR" altLang="es-P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/>
              <a:t>Víctima…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Suelen ser niños tímidos,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inseguros, mantienen una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excesiva protección de los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padres, menos fuertes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físicamente</a:t>
            </a:r>
            <a:r>
              <a:rPr lang="es-ES" altLang="es-PR" sz="4000">
                <a:solidFill>
                  <a:schemeClr val="tx1"/>
                </a:solidFill>
              </a:rPr>
              <a:t>. </a:t>
            </a:r>
            <a:endParaRPr lang="es-PR" altLang="es-PR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/>
              <a:t>Víctima…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44005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Escasa autoestima, ausencia de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amigos, depresión, aunque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algunos de estos rasgos podrían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ser consecuencia del acoso.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s-PR" altLang="en-US" sz="3600">
                <a:solidFill>
                  <a:srgbClr val="C00000"/>
                </a:solidFill>
                <a:hlinkClick r:id="rId2"/>
              </a:rPr>
              <a:t>https://www.youtube.com/watch?v=I0RZvBUYgnQ</a:t>
            </a:r>
            <a:endParaRPr lang="es-PR" altLang="en-US" sz="3600">
              <a:solidFill>
                <a:srgbClr val="C00000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PR" altLang="es-PR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/>
              <a:t>Espectadores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43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Conocen bien la situación,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se les pide que la aplaudan o que la ignoren.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Amigos íntimos y ayudantes del agresor . </a:t>
            </a:r>
            <a:endParaRPr lang="es-PR" altLang="es-PR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/>
              <a:t>Espectadores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77200" cy="43434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Otros aunque no acosan de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manera directa, observan las agresiones y las aprueban e incitan . </a:t>
            </a:r>
            <a:endParaRPr lang="es-PR" altLang="es-PR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2192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/>
              <a:t>Espectadores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4368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400" b="1" dirty="0">
                <a:solidFill>
                  <a:schemeClr val="tx1"/>
                </a:solidFill>
              </a:rPr>
              <a:t>Podemos encontrar otros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400" b="1" dirty="0">
                <a:solidFill>
                  <a:schemeClr val="tx1"/>
                </a:solidFill>
              </a:rPr>
              <a:t>que se muestran como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400" b="1" dirty="0">
                <a:solidFill>
                  <a:schemeClr val="tx1"/>
                </a:solidFill>
              </a:rPr>
              <a:t>neutrales y no quieren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400" b="1" dirty="0">
                <a:solidFill>
                  <a:schemeClr val="tx1"/>
                </a:solidFill>
              </a:rPr>
              <a:t>implicarse, pero al callar están tolerando el </a:t>
            </a:r>
            <a:r>
              <a:rPr lang="es-ES" altLang="es-PR" sz="4400" b="1" i="1" dirty="0" err="1">
                <a:solidFill>
                  <a:srgbClr val="C00000"/>
                </a:solidFill>
              </a:rPr>
              <a:t>Bullying</a:t>
            </a:r>
            <a:r>
              <a:rPr lang="es-ES" altLang="es-PR" sz="4400" b="1" i="1" dirty="0">
                <a:solidFill>
                  <a:srgbClr val="C00000"/>
                </a:solidFill>
              </a:rPr>
              <a:t>.</a:t>
            </a:r>
            <a:r>
              <a:rPr lang="es-ES" altLang="es-PR" sz="4400" b="1" dirty="0">
                <a:solidFill>
                  <a:schemeClr val="bg1"/>
                </a:solidFill>
              </a:rPr>
              <a:t>. </a:t>
            </a:r>
            <a:endParaRPr lang="es-PR" altLang="es-PR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60375" y="838200"/>
            <a:ext cx="8229600" cy="1066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PR" altLang="es-PR" sz="5400" b="1" i="1">
                <a:solidFill>
                  <a:schemeClr val="bg1"/>
                </a:solidFill>
              </a:rPr>
              <a:t>Tipos de acoso escolar</a:t>
            </a:r>
          </a:p>
        </p:txBody>
      </p:sp>
      <p:sp>
        <p:nvSpPr>
          <p:cNvPr id="32771" name="AutoShape 2" descr="data:image/jpeg;base64,/9j/4AAQSkZJRgABAQAAAQABAAD/2wCEAAkGBhQSEBUUEhQWFRUWGBoaGRUVFxgUGhwbHxwaGh0cIBoaHCcfGCAkHRgXHy8gJCcpLCwsGB8xNTAqNSYrLCkBCQoKDQwMDwwMDSkYFBgpKSkpKSkpKSkpKSkpKSkpKSkpKSkpKSkpKSkpKSkpKSkpKSkpKSkpKSkpKSkpKSkpKf/AABEIAKMBNQMBIgACEQEDEQH/xAAcAAEAAgMBAQEAAAAAAAAAAAAABQYDBAcCAQj/xABREAACAQMCAgYFBQwHBgQHAAABAgMABBEFIQYSBxMxQVFhFCJxgZEjMjNCoSRSU2JygpKTorGy0RUWF0NUwdI1VWOUwvAIJYPhJjRzdHXDxP/EABUBAQEAAAAAAAAAAAAAAAAAAAAB/8QAFBEBAAAAAAAAAAAAAAAAAAAAAP/aAAwDAQACEQMRAD8A7fSlKiFKUoFKUoFKUoFKUoFKUoFKUoFKUoFKV5kkCgsxAAGSTsAB2mgwalqUdvE0szrHGgyzscAD/vbHfXLOKOlmcxh7ZRbwvkRSSrzzzd2Yofqr+O23t7KyXuorqAm1G7z/AEZaZNvCdhPIpx1jDvBYhVB8fbUPoXDz6jqA9K3dkWa5A7IoT9Darj5vMN278beOarxw3wxqGoRG9v8AUbi2t8FhiQoSg358KVRFx3437aktN6PLOQ+lXqXL2zj5J7iZ3IX8JL2GMNsR3KPnY7rHrtyl5dm22WxsVEt0RsrOo5o4fDlUDnYeQFc7vuneaa55QzW1tnAMcaSPjxYPsdvqjFB0ROiC0UFrOe6tsjYwXDBfbjv+Na2oatqekgNOy6hbFgoYAR3IJ7PVG0nsG9Z+FUNteRxTKjekI0lvcQGSKOTADOrQc3Ir8rBsgbjzqsdLXSAtrqKRxKVkjQc864aRQ24WMSZRCQcluXJzig6pw7xDDe26zQOHU9uNiGxupHapHgak64PoOqCxKatbTyTWk8oivI5VRHRz2MRGApxnOQB2+e3do5AwBByCAQfEHsqI9UqscUcadRIttbR+kXjjIiBwqL+Elb6i/aa57NxTd3Vwbe3uZby4+utpyW1rF3bzFS748QQD3Z7KDtNYL2+jhQvLIkaDtZ2CKPeTiuf6dwnrfL6+ppH+J1fX4H5bBSfhWvc8D6osvXtNaX79y3URUKPxNyqnPfjPnVF7seKbSZ+SK5gkc9iJKjMfcDk1KVyNNdt7udbLWNPFlcPtFMuFBb6vJKNwc4xgkZ27atHCOszQ3L6besXlReeCc7GaLz/HXsPxoq6VC8T8WQ2CRvOyqryBMlsEAgktjtbGBsPGozjLi+SGRLOyQS30wyqn5sSd8sh7lHcO/wDfh0Lozgjfr70+m3TfOlm9ZR5Ih9VQPZ8KiIy/6bLbmHo0U88YOZJUhcqijc7HBJ9uAK14OmK2eV2nle1SM+rA0LdZJjcczEFVz96MflV0hrNCvLyLgkNjGBkEEH4gfCsWoaTDOvLNEkqjsWRQ4z2Zwds+dVUfpWrzSoJpFgigI5get6xuXGQSw9Qe4kedSNhqsM4JhlSUA4JjYOAfaDXLNb4AbT2S4tMT/KFjpzK7wsO8ou/Kyj67bb9oyAbLwpx699yNHGqRlgrKI55ShzjlaRUEat5bgd5FBeKUpUQpSsV1dJEjPIyoiglmYhQAO0knsFBlpXMuIOmURpz28SiI55Z7lmjEmPwUSgySD8bAXxIr5oHGut3cYkj0+ARt82SV2iBHjylixHmNqDpF5epEjSSuqIoyWYhQB7TVXbpIjOWhtL6eMf3sVuSh8xzFS3uFQGo2OsvMss9nZ3IT6OFZ2CIfvuV8K7ebZx3YrVh6Tr5ZRDdRW9nKfmrdJNHG3b82YMV7u3GPDNVXQOHOK7e+QtbvkqcPGwKOh8GQ7j91S9cZ4q4ge2uo7t7c2l7F88KweG7g+uFkGAWUesAd/fjHXtPv0niSWM5SRQynyIyKiNilKUClKUClKUClKUCqP0mXbyiDTYG5ZL18Ow7UgXeRveNvPcd9XiqRwunpWrXt4d0hxaRHf6vrSn9Lb82gjOk+KKGDTrILywNcJzAdnVQrzEHxyDn2ivHCWreiaPdapKMyXLyT4zucnkhTs27h76xf+IGwLWEUynDRzcufxZFZW/cPjWbiexVhpGlrgo7I8oXsMcKBjuO5jn34qqnuEOEuXSjDPkyXSu9w3YS8oy2fAgED3Vyp+iWOGXF3BetyketZxrPHKo7/AL+IkdoOdzsa/QeaiNV4us7b6e5hjOMhWkXmI8lzk+6ggtHsprq7gneBrW2tEdYI5cda7OoQsygnq1VBgAnJJzVd6UOiZr26F3CDISoWWJXWNzyjCsjOCucYBDfGrhpnGRvGHocEjRd9zKphix38oYB5DsRgADxNWag5PbdH801mLRrf0Ozj5pGRpVmmmlweUsyeqqg4Pj6oG1SnC/GYt+HIrqQZaJDEFzku6MYlHieYgVb+K9VW2sriZjgJGx9+MAfEiuO8IyrcQ6XbbmGBZ76478lZH5Qfz+b4igj9cuJkje2Vibu45HvZR89pJforVDnYAbtjuB8DV+0/RItDs41S7hhmfDSCdedZXxuAF+UUDcDlJxVV6MofTNSjkfcr117IT2mSRzHF2feoAw/Laq7xfrOorrl01uJOsEvVpyxiQ8g3jUZBwCu+2M5NB3Xg3ig3sTMyIOQheaKVZo2ONyOxlwfquAdx21G8WdIK2k/UAKHwCZJOdwAe8RQhpG9/IPM1q2MPV6vakKsc09o7Xkcey5Xk5GIHYecuoPfv4Vx8DWTqU72yzmX0hg5iBKhubADkbBcYwG25cYoOzXelQavp8oE63LFWCuAEEcoyVwmOaMg4G+5Fcu0vi6aayjkly15ppE8Tn501vzdXKhPbkdhPhvXUoFC66gi5QzWjG7CdnMGXqiw++z1gB7cVyTiWIwQXUqDD2+oXMJH/AArhGAHs2zQdV6K7JpYpdRnHy965cZ+pECRGg8sDPntVo17QluYwOd4nQ80csZw6N4juI8VOxrS4JfGk2hQcxFrFhQQMkRjbJ2GTWhd9KthCjGaR4nXZoXjcSg+HJj9oer50RIaVZ6grKLi4t5EB3ZIWSRh4fPKr5kCp+tLRtWS6t454ubklUMvMpU4PiD/34ZFbjNgZPd41BGzXwmSaOMMZE9VoyxiO/YebBwCNwwzXPLS3utP1gRQRwQx6gpZY2Z5Y1kiX1sEBDllHh3irlwozTyTXblMyYjREOQscZYrk7ZZi5bOBsy1Sekxke/08Kt20guTkqsqEoACwiLBQT2br8aqujafqMuWS5jVHXB5oyWjcHO4zgqQQcqc4yNzmvtYOFNQaWA87F2jYoWZSj7YI6xCAUcAjIxv2jY0oJquL8e8XC7d2Pr2UEnVxRZwLu5HcxzvFH2nx99XvpM1x4LPqoP8A5i6cQRYO4L7Fvcud+7INco17h/rtWtNIgPyVvGqOw7uYc87n8Zhtn8bFBM9G/Ah1Cb+kL7MiA/JqwHLIV2yF7FiXsVRscZ8q7UBiq7DroWX0Oyg6zqAqyHmEUMQx6qFsElsYPKqnzxWjpnSbbSXvobtGJSSEaOVZo2I+rzAAo3kRv3E0FxrT1XSIbmJop41kRu1WGfePA+Yqu/1hkmubkrJ1NrYnllKqGeVwodhlh6iKuBtuSTuMVTODOmw3Opi3ZW6iclYzJy86P9UZQDKt2b5IJ7SKDR440Z7K3exnZpbOUF7Kd93gmUcwhZvvSMgHwPtxZugTWzPpfVt228hQZOTynDr7AOYr+bVn6QtBW8024iIGeQshPc6+sp+z4E1znoK+SnZM7XFnHKP/AE3aI+/LGg7RSlKiFKUoFKUoFKUoMF9dCKJ5GOAisxPkoJP7qr/RtYNHpsJfBkmBnkYd7SkyZ+BFSHFsBksp417ZU6sf+oQn/VUpBCEVVUABQAAOwADAFBR+kzTxeS2Ngwyk0zSSEHcRxISfYCXAz44qqcFSNb66LW/mQvbW5htmJ+erMGGT9/y7YODXQ9OsTLqU90w9WJBbxbefPK3sLcq/mGqxonClvqE+qtcR86tdhUcbMpjRRlWG64Oaqr1xBpAurWWBmZBKhXmU4Iz2H491c24JtrGwb0XULaG3uk2W4kUGOdc7OsjZAbxXapmO01fTvViKalbjsWRuquFXw5vmv3bnJ8hXi/6T4hHi+0y8jwMsHgWVB4nmzgjzwKC/wXCOMoysPFSGH2V7ZgBk7AdpNc30npNSSPGl6XcSrnGVSOCLPmwJwfdWw3C+o6j/ALSlW2t++0tWPM3lJL4eIUn3VEa+p3P9OXa20O+n2zhrib6s0g3WJfvlB3J7PszBdB/D3PBqEnZ1jPbp+KMMTjyy6/Cut6fp0VtCscKLHGg2VRgAD9/tqldCUwbTnx/iZvtbP+dVUF/4fbBlS9d/nCRIc+USkY/aWr/rfBsVxKJleW3nxy9dbuY2K9wbucDuyDiuZcC8RPY3c80+1leXUqdZ3RTKxA5vAMDjPl5V2oHIyKCI0DhWG052TneSTHPNKxkkfHYCx7AO4DAqN4r4e08sbi6f0d8AGZJ2tmYdwZlYcw9tbGt8JwPzytNPb7FnaKd4123LEZ5R5nFc70Do1h1G7F0yy+hRn5Pr5HkkuSD88859SPwAxkUHUuH9Bt7WMi2UAOeZnyXZyR85nJJbbvJrkHEsayanc2fLzdfqVmxTxVYg0nuwTXbpZUiQsxVEQZJOFVVA+wAVybgGKG/1+91BQ3KgXqeYYzler6weR5Gx7aCR4J4rj06OXTrst1trIyxKqNI8sTEsjKqgk9uPLIrZvtLu9ZdRPCbOxBBKPj0iYDcKcfRJ4jOfb3aHGPDkk2uo9tKYLn0TrIn+qWjfBVx3qwfBqa0vpOSNuo1SM2VwNsvnqX80k7MHwJ95oLtBAqKqIAqqAFUbAADAA9gr06AggjIIwR5Vgt9SikGUkRh4q6n9xrV1PiW1t1LT3EUYH3zqPszmojNpOkRW0YjhXlQEnGSdz5k5Pd8K5Vpkpute6yEKi2vWImXkliml/vAHK/Jt1ZOwBwV+sAay8Q8VXN+JBZCVNPJXrrx4yCg5hzNCMhmUDDHbIwcYFXbgfRo4rOKLqwrQM24yQzYYdaGz63Oj5z+MfCqqfWyQOzgYZgoYjbPLnGfPcjPs8KVnpURR5l9K4gUHeOwg5sZP00uwPtCA/EVDcFW6PxLqsmxZAiqfDIUN/CBVj4BiLSX9w3bLeSKPyYcRL/Ca55ok7Wdw2r+sYZLy5gucb8sZkAjkx4KR4fvqqtX9JPpNzdLcQyyWtzK0qXMKmUqzj1kdRvsRsfCuYdHfR1PLqcUiB/RoJlfr3jaLmCEMAFfB5jgDyyT3V+lIpQyhlIKkAgjcEHcEHvFaOscQW9ovPczRxKewuwGfYO0+6gqWraFeWt1cTWUUd1b3e89rI/VEPy8pZGO3rDYjHdVZ6P8AofeLUBeTxejxxnmitjKJ2DY2JcAbL2gduQPffNE6SrC7mEUM+Xb5oZWQN+SWADe6rPQQ/GF31Wn3T/ewSH9k1zXov04wtpMh7ZrW6T80Osq/xGpzpo4pWK0FkhzPdkJgb8sZYBmPhn5o9p8KsD8PiKXTurHq24kj27gYWGfig+NBZqUpUQpSlApSlApSlApSlB87KqfRlblbFnP99cXEo9jStj91We9k5YnPgrH7DUdwhYdRYW0e+ViTOfviOZvtJoJeqT0sXrehpaRnEt7KkCgHflJBkPs5dj+VV2qgx/dnERPbFp0OAM7ddL2nHkuQfYtBi4GtVsNUvbBdo3WO5hGMbYEb48cEL9tdDqhdIRFrfafqHYqSm3mb/hyjYnyBB95FWw8R2o7bmD9bH/qoNu8hLxuoOCysAfAkEZqpdF2mC3huogMKl5Mo93Kv7wanZOLrIdt3b/rU/nWnFxnpseeW6t15mLHEi7sTkn3mqqG6PdHjm0yaGdA8clzchlbsPyrD3Hbt7q14tL1LStrX7vsx2QSNyzxjwV+xwO4H4Dtra4V4wsIIXRruAZuLhh64+a0zsp94INTI6QdO/wAZB+sFBWNV6ULB4+rv4bq3AYc8UsL4JG4VimQy53xnfG9bh6V4GASztbu5fHqokDRjAHi4AA9lQ/GMsWtXtvYwSrJCkcs0roeZQ2DHGMjwY5x7PGrN0Xaw0+nRrJnrrctBKD280Z5d/Mryn25oIr+rN9qjBtTK29qCCLKFss/eOtk7x+KPDsHfMWGnrBq7BFCRyWaKiqMAdVIRgD2OKtVYpLVWdXI9ZM8p8ObY/uFRFf1K1/8AOLOTxguU+2Jqnb7To5kKTRpIh2KuoYb+Rqscc6qbS4sbltoFleKZ+3lWVQFbyHMoyfCrBrOrpb2stwxykcbPkb5wMjHjnbHtqjhHE+g26anLNFAEsLWWGC4WJmTJcEM4KHI5Sy7eOB311zSujHTYSHjtUZs8weQmY+Ry5NRfA/Cgl0Ro7gevfCSWU7fOlyykewcrDwNb3RdqzyWXUTfT2jm3k/M2U+wrj4UVbepXl5cDlxjlxtjsxjwrQ4dsWhtkic5MfMoP4oY8vuC8o91SVKiFKUoIbhPT2hs1R/nFpXb2vI7/APVUP0d6Wj6SEkUMsrTl1YZBDSuCD7hVxNaGhaX6PAsWc8pbcebs3/VQUiK2vNFJWFHvdOySsanmngHbhc/SJ5dv+cnZcZ6TeOHZ4OtUYxcKI5E37PlBtvVzqL1Tha0uSDcW0MpHYXjViPeRVGpd69pwUNJPa4Qhh68ZwRuCMHOR5VA3nSYbgmLSIGu5Dt1xBS3Q+LOcc2NjgdtTcfR1poORY23viU/vFT8UKqMKoUeAAA+AoPz/AKpwXdDWFhubuQz3QicTxjCnEg515T28nKGUbfMG29dI/q5rMODDqUdxj+7ubdVB/Oj9bPvFOlFDC1jfLnNtcqHI/BS+ow88nkHvNXsUVQl6RJ7QhdVs3gXs9JgPXQ+049ZB7c1ddP1GOeNZIXWRG7GQhgfeP3VmkjDAhgCDsQRkH3VQdV4LmsJGu9H9XO8tifopR38g/u37cY/9iR0ClQvCnFcN/B1sWQQeWSJtnjcdqsP8++pqoFKUoFKUoFCaqzQ6lcgESx2KH6oj6+YeRLEID7AfbWm/RZDLveXV5dd/LJOVQHyVMY+NBM6nxtY24PXXUK9xHOGPswuTUIeli3kIFpBdXeTjMMLcv6bYWpjS+AbC3IMVpCrL2OUDv+k2WPxqeRABgAAeA2qij3fEupmGSb0WCzijVnZ7mRpW5VBJ+Tixg4H31YuiXQ3Fr6ZO7ma7ZpmXmIQc2wPIO/lA7c47sb5y9LFyz28FjGcSX0yRbZyIwQ0jbd2AoPkxq6WtusaKiDCooVR4ADA+wUVB9IGiel6bcwj5xQsme519dT8RVZ4W4102W1tzcxxwu6KOaaFQjOBynEnLyk5B2JBro9c84Fs0SbUdMnRXSOYyokgDAxTet2dhAOf0hQWtOHLGRQy29s6nsYRxsCPIgYNeTwVY/wCDt/1SfyqAn6LViYyabczWLk5KI3WQkjOMxNtjfs7PKvcGp6vbbXFtFeoMfKWrCOT2mN8An2EUE0eBrD/BW36lP5V8bgfTwMmytv1Kfyre0nWVuAcJJGy7MkqNGwO/jseztBNQnSbrJt9Nl5PpZcQxjvLyHlGPcTREJ0TadGzXt8kaRRzzMkKqoRRDF6oIA2GWBz5qT31V9f1SWy1qZrC7gRLhOuMbkSRPIuzI3LlkZu0EYJzXUdG4Tgisre2eNHECrjmUH18es2O4kliT5mq/0paYIraK8hQB7KVJcKFGUzyuOzfY0VqaT00wsFjuLa4iuW2ECxs3P5oSBkHzxUnLxrfNjqNJuD5zyRwj7CxqW1vh+21O2QuMhlDxTIcOhIyrK3aO0eRrDwlqEyl7S8PNPCARKBgTRHZZPJvqsPH20EDqUOtXkbxPbWEUUg5SkzPOcHzUgfZVL1ng7UIIrXTHv+eO7l5OpROYJGuHY87+uVXGQucbV3aqHpP3Xr9xN2x2UQgTsx1j+s58ezags3DGgmztxCZ5Z8HPPMQT2Acox2KMbDuqrX59A16OXsg1FeqfswJ0+YT4cwPL5k+VX+q10icPG80+RE+lTEsJHaJE9Zce3dfzqiLLSoXg7iEXtjDcDtdRzjwcbMPLcGpqgUpSgUpSgUpSgUpSgqnSpZ9Zo92PvY+sHtQhx/DU7oVz1lrA/wB9Eh+Kio3pB/2Ve/8A28v8JrJwN/sy0z+Aj/hFUafEmoNYzx3WSbaRliuF7QhPqxzDwwcK3iMHuq0A1EcXaes9hcxP81oXBx+ST+8Vr8A37TaXaSPuzQpk+YGP8qgr3GWmPp9z/StopI2F5CvZJH+EA+/Xtz3/ABzebC+SaJJYmDJIoZWHeCMg1lliDKVYAqQQQdwQdiDVB4Gc2F9PpTk9XvPaE/gmPrR/mtn7fKqOgUpSoFKUoFKUoFKVp6xqa29vLO5wsSM59igmgp1iPTOIJZTvHYRCJe36aTdiPHC5HvFX2qd0VaY0eniWUYluna4k2xvIcgezlxjyq40CqFxJ9ya5Y3I2S6VrSXA+t86LPv7/AAWr7VR6VNKM2mSsn0luVnjOCTzRnmOMd5XmHvoLdStHQtUFzbQzr2Sxq/xGf31vUCqDxGfTNcs7XtjtUN1KNscx9WIeOxycfjCr5I4UEk4AGSfAd9UXotQzm81Fxvdznq842hjyiY+39EUF8rDe2iyxPG4yrqVYeRGD++s1KCkdFF4y2slnKflbGVoT27pkmNvYVyB5AVZb+wZriCVAMoWVjnHqMu/t9YLtVUvh6Fr8UvZFqEfVOe7ro90J8yu3uq+1Rpa3qq21tLO/zYkZz3ZwMge0nA99Vzoq0totOSST6W5ZriQkYOZDzD9nB99avSrIZkttPQ+tezqrYx9Eh55D8APhV4iiCqFUYAAAA7gNgKg9UpSgoPCh9B1a6sTtFP8AdVuO7faVRv3HfHtq/VRulKzaOKDUIh8rYyCQ4+tE3qyr7MHPs5qudndrLGkiHKuoZT5EZH76DNSlKBSlKBSlKBSlKCq9KV2I9HvCfrRFB7Xwg+01NcPW/V2kCfexRj9kVVelty9tb2oxm6u4Y/cG5yfiqj31eVXAAHYKCsdJerG30ycqSJJF6qPHaXkPIO321LcNaV6NZwQfgokX3gDP25qvcRW3perWdud4rZTdyDuLZMcQ+Ic4q50CqN0p2zRRwahEPlLKQO3nC2FkXtGdsH3Vea1tSsFnhkif5siMh79iMd/tzQZba4WRFdTlWAYHyIyKyVS+ia+ZtPEEn0lpI9uwPb6h9X9kqPzTV0oFKUoFKUoFUTpVlM0dtp6HD3s6q2N8RIQ7nHhsPgavdULRx6Zr1zP2x2UYt4+zHWP60hHsG3voL1BCqKqqAqqAABsAAMAe4V7pSgV4miDKVPYwIPsOxr3SgovRRMY4bixc+vZXDxgb56tjzxn2fOA/Jq9VQpj6JxGh7I9Qtyp32M0PYcfkED2uavtBUelLV2g06RYz8rcFYIxnB5pDy7eOBk1P6BpK2trDAnZFGq/Abn3neqjrB9M1+2gG8dlGbiTf+8f1Yx54G/sar7QKUpQVDpS0hptPeSL6a2ZbiI94aM8x/ZB+FWDQdXW6tYbhPmyorducZG49oOQfMVvOgIIIyDsRXN+CtWGnRajaSn1bBnljGdzA4LqAT3529rVRu6X916/cTdsdjEIEOxHWP6z+8Db41fKp3RTpjR6cksv0t0zXEh8TIeYfs4Pvq41ApSlBiurZZI2RxlXUqwPeCMGqX0XXLRJPp0p+UspCq574W9aM9gztke6rzVA4x+4dUtNQG0Uv3LcnuAbeNz7CPsA76C/0pSgUpSgUpSgUpXieYIrMxwFBJPkNzQUXUvuriK3jG6WMDzNtn5SXCqPI4CsPYavtUboshMqXOoODzXsxZc7fJJlYxj9I++rzQR1lpHJczzk5MwjHsVFIA+LMffUjSlApSlBQ9A+5tfvoNgtzFHcqO/mGUfHvDMavlUXjH5HV9LuNsO0tu2fx15h9oPxq9UClKUClKUEfxBq62trNcP2RRs3tIGw95wPfUD0W6Q0OmxtJ9LcFp5DgfOkPN3eWKjulW5Evoen8wX0udTIeYDEMfrvn24GPNaukd/CoAEkYAGAAy7Ad3bVG3Stb+k4vwsf6a/zp/ScX4WP9Nf51Bs0rW/pOL8LH+mv86f0nF+Fj/TX+dBUelm2K2cd2g9eymjnGBvyg8rjPcOU5/NFW+O+QwiXOEKc+e7lxzZ28q1NUeCeCSF5I+WRGQ+sveMeNUjg4S3ugS2kcgS4hElrzHIA5Thc48UK7jxqqkOiuEypdX7j1r2dmXyiTKRjffHzj7MVeq5xpeia7bwRwxPp4SNQqjEh2Ax97W16PxB+E0/4Sf6aC+0rlnD2ua5eCYxvYjqZnhbmVxlkxkjA7PWFfNO13XJru5tVexEltyc5Kvg86hhjbwPfQdUrkvS3w802oWaxNg3o9HmUHcxKyyFt9vVAap30fiD8Jp/wk/wBNQOr8Ea7cXUdybm0jliQohTmwA3ztih3PjQdYiiCqFUYCgAAdwGwr3VBHBeq9+sP+oSvv9S9V/wB8P+oT+dRF9pXDdd1bU7db4jUpGNk8KEGKMB+s5dx4Y5vsq6LwZqpH+2H/AFCfzqqv1RHFmgre2U1u394p5T4ON1b3MAarP9StV/3w/wCoT+dP6lar/vh/1CfzoiV6ONea6sIzJ9NETDMD2iRPVOfaMH30rDwXwPJZNcvLdNO9w6ux5BGAwBBOAcZORn8kUoLdSlKgUpSgVSOlPUGNvHYwn5a+cQjyj7ZGOx25ds+ee6rvXHv65xx63c3N5Dc5hHUW6LCzhV+u+ezLeXcT40HWNNsEghjijGEjUKo8gMVs1Qv7ZrP8Dd/8u9eZOmuyUEtFdgDtJt2AHvoL/SqCvTRZkZEV2Qe/0dq8/wBttlzcvV3XNjPL1DZx447cUHQKVQv7ZrP8Dd/8u9P7ZrP8Dd/8u9Bk6YE5bBJ8ZNvcQyg+ADgMfgau8b5APiAa5Vxp0mWt3p9xbpFdc0kZVc27gZ2I39oronC7ubG2MgKuYY+YMMENyjII8c1RJ0pSoFKUoIjXeEbS9Km6gSUpnlLA5APaMgjaor+yjS/8FF+1/qq2UoOQa7wFYJrmnwLbRiKWOcug5sMVViud+4is2hdH1g+sahC1rGYoo7coh5sKWDc2N+/Aqb4kX/4i0w/8K4/gas/DY/8APtU/+la/wvVVt/2UaX/gov2v9VP7KNL/AMFF+1/qq2UqIqf9lGl/4KL9r/VU3onD1vZxmO2iWJCeYqudzsM7+QFSNKBSsVzcrGhdzyqoySe4VD3PFJ7ILW5mPdiPql/TlKjHmM0EF0UrhdQ//I3H7o6x6AhXiPUfB4IG/cv+VSvR9os1vFcG4QRvcXU04jDB+VX5QAWXYn1T2eNZ9d4JjuJxcpJLb3IUKJoWwSoOeVlOVcduxHfVVYqVBWtzeQbXCrcKP76Acr+1oSd/zCfyanaiFKVF641wADb5PbkKkbH2+vIv2UHI+M09XXj/AMez/wD1V26PsHsrketcOXb295F6PcST3s0LGQpBHGvI0fbyzMQOVTvXXhVUpSlRClKUClKUClKUClKUCq/0gwl9KvFHaYJP4TU+zYBPhvVZ1vXWlgkihtLmUyIy56sRL6ykA5lK5G/dQbXAl0ZNMtHPa0Ef8Iqv62hj4ksHBwJraeM+YTLgfFhU5wzH6Bpdul0yxmGFFclhgEDsz3n2dtQb20+pahaXSQmC2tGdlkmysk3MMELH2ohwDlsE+HdVVfaUpUQpSlApSlApSlAqP1vWRbx55TJIx5Y4k+c7dwHh4knYDc1IVqR6aomaY5ZyOUFt+VfvVHcCdz3mgheG+Fmjla7uyJLyQYLD5kSdoijz2KO9u1jvWjJpN7Bqlzc28UMsdxHCvrzGEqYwwPZG2c81XOlBERXV7j1re2HsupD/APy1LLnAz29+N/t76+1jnm5Rk5PZ2ee1BkpWr6eMgYbf+ZH7xj316ivQ2cA7eO2f+zn4UGxStT+khtsez+f8q+m+GcY8e8du/wDLtoNqlakmogAkg7Z+ztrJLdgY2JHligz0rWW8z2DHhnxr4t8N892e8d2ftoNqlay3e+CO/Ax7T/kM+41s0ClKUClKUClKUClKUClKUClKUClKUENFZJLdyvIvOYigj5iWCZRSSFPqgkk+tjPZvsKmaUoFKUoFKUoFKUoFKUoFKUoFKUoFKUoGK+YpSgcg8BXwxDOcDI76UoPpQeAr7ivlKByDwFOUeApSgctfaUoFKUoFKUoFK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R" altLang="es-PR">
              <a:latin typeface="Calibri" panose="020F0502020204030204" pitchFamily="34" charset="0"/>
            </a:endParaRPr>
          </a:p>
        </p:txBody>
      </p:sp>
      <p:pic>
        <p:nvPicPr>
          <p:cNvPr id="32772" name="Picture 4" descr="http://3.bp.blogspot.com/-DREn1iei5BU/TsJPZDuJPiI/AAAAAAAAD0g/zlRONIEd1aI/s1600/bully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286000"/>
            <a:ext cx="792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 u="sng"/>
              <a:t>Hostigamiento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11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000" b="1">
                <a:solidFill>
                  <a:schemeClr val="tx1"/>
                </a:solidFill>
              </a:rPr>
              <a:t>Acciones de hostigamiento y acoso psicológico que manifiestan desprecio, falta de respeto y desconsideración por la dignidad del niño. </a:t>
            </a:r>
            <a:endParaRPr lang="es-PR" altLang="es-PR" sz="4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s-ES" altLang="es-PR" sz="1400" b="1" i="1">
              <a:solidFill>
                <a:schemeClr val="bg1"/>
              </a:solidFill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800" b="1" i="1">
                <a:solidFill>
                  <a:schemeClr val="bg1"/>
                </a:solidFill>
              </a:rPr>
              <a:t>“Hemos aprendido a volar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800" b="1" i="1">
                <a:solidFill>
                  <a:schemeClr val="bg1"/>
                </a:solidFill>
              </a:rPr>
              <a:t>como los pájaros y a nadar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800" b="1" i="1">
                <a:solidFill>
                  <a:schemeClr val="bg1"/>
                </a:solidFill>
              </a:rPr>
              <a:t>como los peces, pero no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800" b="1" i="1">
                <a:solidFill>
                  <a:schemeClr val="bg1"/>
                </a:solidFill>
              </a:rPr>
              <a:t>hemos aprendido el sencillo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800" b="1" i="1">
                <a:solidFill>
                  <a:schemeClr val="bg1"/>
                </a:solidFill>
              </a:rPr>
              <a:t>arte de vivir como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800" b="1" i="1">
                <a:solidFill>
                  <a:schemeClr val="bg1"/>
                </a:solidFill>
              </a:rPr>
              <a:t>hermanos”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ES" altLang="es-PR" sz="5400">
                <a:solidFill>
                  <a:schemeClr val="bg1"/>
                </a:solidFill>
              </a:rPr>
              <a:t>					Martín Luther King</a:t>
            </a:r>
            <a:endParaRPr lang="es-PR" altLang="es-PR" sz="5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 u="sng"/>
              <a:t>Hostigamiento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077200" cy="41402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El odio, la ridiculización, la burla, los motes, la crueldad, la manifestación gestual del desprecio.</a:t>
            </a:r>
            <a:endParaRPr lang="es-PR" altLang="es-PR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 u="sng"/>
              <a:t>Exclusión social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1447800" y="2438400"/>
            <a:ext cx="6346825" cy="3530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Cuando se ignora,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se aísla y se excluye al otro.</a:t>
            </a:r>
            <a:endParaRPr lang="es-PR" altLang="es-PR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600200" y="914400"/>
            <a:ext cx="5964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 u="sng"/>
              <a:t>Verbal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289800" cy="3530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Insultos y menosprecios en público para poner en evidencia al débil.</a:t>
            </a:r>
            <a:r>
              <a:rPr lang="es-ES" altLang="es-PR" sz="4400">
                <a:solidFill>
                  <a:schemeClr val="bg1"/>
                </a:solidFill>
              </a:rPr>
              <a:t>.</a:t>
            </a:r>
            <a:endParaRPr lang="es-PR" altLang="es-PR" sz="4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 u="sng"/>
              <a:t>Psicológico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01000" cy="3530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En este caso existe una persecución, intimidación, tiranía, chantaje, manipulación y amenazas al otro.</a:t>
            </a:r>
            <a:endParaRPr lang="es-PR" altLang="es-PR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000" b="1" u="sng"/>
              <a:t>Físico</a:t>
            </a:r>
            <a:endParaRPr lang="es-PR" altLang="es-PR" sz="6000" b="1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7061200" cy="35306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ES" altLang="es-PR" sz="4400" b="1">
                <a:solidFill>
                  <a:schemeClr val="tx1"/>
                </a:solidFill>
              </a:rPr>
              <a:t>Hay golpes, empujones o se organiza una paliza al acosado.</a:t>
            </a:r>
            <a:endParaRPr lang="es-PR" altLang="es-PR" sz="4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345238" cy="1295400"/>
          </a:xfrm>
        </p:spPr>
        <p:txBody>
          <a:bodyPr/>
          <a:lstStyle/>
          <a:p>
            <a:pPr algn="ctr"/>
            <a:r>
              <a:rPr lang="en-US" altLang="es-PR" sz="4800" b="1"/>
              <a:t>“Cyberbullying” o acoso electrónico</a:t>
            </a:r>
            <a:endParaRPr lang="es-PR" altLang="es-PR" sz="4800" b="1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2672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PR" altLang="es-PR" sz="3200" b="1">
                <a:solidFill>
                  <a:schemeClr val="tx1"/>
                </a:solidFill>
              </a:rPr>
              <a:t>Se lleva a cabo a través del internet, donde se utiliza tanto redes sociales como aplicaciones como: “Facebook”, “Tagged”, “Youtube”, “WhatsAPP”, “Messenger”, “WeChat”, “Instagram”, entre otros.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345238" cy="1447800"/>
          </a:xfrm>
        </p:spPr>
        <p:txBody>
          <a:bodyPr/>
          <a:lstStyle/>
          <a:p>
            <a:pPr algn="ctr"/>
            <a:r>
              <a:rPr lang="en-US" altLang="es-PR" sz="4800" b="1"/>
              <a:t>“Cyberbullying” o acoso electrónico</a:t>
            </a:r>
            <a:endParaRPr lang="en-US" altLang="en-US" sz="480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077200" cy="40386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PR" altLang="es-PR" sz="3200" b="1">
                <a:solidFill>
                  <a:schemeClr val="tx1"/>
                </a:solidFill>
              </a:rPr>
              <a:t>A través de estos medios se pueden enviar mensajes crueles y videos que ridiculizan a su víctima</a:t>
            </a:r>
            <a:r>
              <a:rPr lang="es-PR" altLang="es-PR" sz="3200" b="1"/>
              <a:t>.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s-PR" altLang="en-US" sz="2800">
                <a:solidFill>
                  <a:schemeClr val="tx1"/>
                </a:solidFill>
                <a:hlinkClick r:id="rId2"/>
              </a:rPr>
              <a:t>https://www.youtube.com/watch?v=vOHXGNx-E7E&amp;feature=player_embedded</a:t>
            </a:r>
            <a:r>
              <a:rPr lang="es-PR" altLang="en-US" sz="280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n-US" sz="2800">
                <a:solidFill>
                  <a:schemeClr val="tx1"/>
                </a:solidFill>
              </a:rPr>
              <a:t>(Amanda Todd)</a:t>
            </a:r>
            <a:endParaRPr lang="es-PR" altLang="en-US" sz="280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‘Sexting”</a:t>
            </a:r>
            <a:endParaRPr lang="es-PR" altLang="es-PR" sz="6000" b="1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2672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PR" altLang="es-PR" sz="3600" b="1">
                <a:solidFill>
                  <a:schemeClr val="tx1"/>
                </a:solidFill>
              </a:rPr>
              <a:t>Se trata de publicar imágenes o videos de alto contenido sexual o erótico, donde la finalidad es provocar la humillación de su víctima.</a:t>
            </a:r>
          </a:p>
          <a:p>
            <a:pPr marL="0" indent="0">
              <a:lnSpc>
                <a:spcPct val="200000"/>
              </a:lnSpc>
              <a:buFont typeface="Wingdings 3" panose="05040102010807070707" pitchFamily="18" charset="2"/>
              <a:buNone/>
            </a:pPr>
            <a:endParaRPr lang="es-PR" altLang="es-PR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Importante…</a:t>
            </a:r>
            <a:endParaRPr lang="es-PR" altLang="es-PR" sz="6000" b="1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164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PR" altLang="es-PR" sz="3200" b="1">
                <a:solidFill>
                  <a:schemeClr val="tx1"/>
                </a:solidFill>
              </a:rPr>
              <a:t>No podrán definirse como acoso escolar los incidentes de violencia interpersonal o conflictos entre pares en el escenario escolar si no se evidencian los tres elementos principales de la definición, a saber</a:t>
            </a:r>
            <a:r>
              <a:rPr lang="es-PR" altLang="es-PR" sz="2800" b="1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Importante…</a:t>
            </a:r>
            <a:endParaRPr lang="es-PR" altLang="es-PR" sz="6000" b="1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216400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es-PR" altLang="es-PR" sz="3200" b="1" i="1" dirty="0">
                <a:solidFill>
                  <a:srgbClr val="FF0000"/>
                </a:solidFill>
              </a:rPr>
              <a:t>conducta repetitiva, </a:t>
            </a:r>
          </a:p>
          <a:p>
            <a:pPr algn="just">
              <a:lnSpc>
                <a:spcPct val="150000"/>
              </a:lnSpc>
              <a:defRPr/>
            </a:pPr>
            <a:r>
              <a:rPr lang="es-PR" altLang="es-PR" sz="3200" b="1" i="1" dirty="0">
                <a:solidFill>
                  <a:srgbClr val="FF0000"/>
                </a:solidFill>
              </a:rPr>
              <a:t>intencionalidad y </a:t>
            </a:r>
          </a:p>
          <a:p>
            <a:pPr algn="just">
              <a:lnSpc>
                <a:spcPct val="150000"/>
              </a:lnSpc>
              <a:defRPr/>
            </a:pPr>
            <a:r>
              <a:rPr lang="es-PR" altLang="es-PR" sz="3200" b="1" i="1" dirty="0">
                <a:solidFill>
                  <a:srgbClr val="FF0000"/>
                </a:solidFill>
              </a:rPr>
              <a:t>desbalance de poder real o percibido por la víctima</a:t>
            </a:r>
            <a:r>
              <a:rPr lang="es-PR" altLang="es-PR" sz="3200" b="1" dirty="0"/>
              <a:t> </a:t>
            </a:r>
          </a:p>
          <a:p>
            <a:pPr marL="0" indent="0" algn="ctr">
              <a:lnSpc>
                <a:spcPct val="150000"/>
              </a:lnSpc>
              <a:buFont typeface="Wingdings 3" panose="05040102010807070707" pitchFamily="18" charset="2"/>
              <a:buNone/>
              <a:defRPr/>
            </a:pPr>
            <a:r>
              <a:rPr lang="es-PR" altLang="es-PR" sz="2800" b="1" dirty="0">
                <a:solidFill>
                  <a:schemeClr val="tx1"/>
                </a:solidFill>
              </a:rPr>
              <a:t>(</a:t>
            </a:r>
            <a:r>
              <a:rPr lang="es-PR" altLang="es-PR" sz="2800" b="1" dirty="0" err="1">
                <a:solidFill>
                  <a:schemeClr val="tx1"/>
                </a:solidFill>
              </a:rPr>
              <a:t>Olweus</a:t>
            </a:r>
            <a:r>
              <a:rPr lang="es-PR" altLang="es-PR" sz="2800" b="1" dirty="0">
                <a:solidFill>
                  <a:schemeClr val="tx1"/>
                </a:solidFill>
              </a:rPr>
              <a:t>, 1992)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345238" cy="1066800"/>
          </a:xfrm>
        </p:spPr>
        <p:txBody>
          <a:bodyPr/>
          <a:lstStyle/>
          <a:p>
            <a:pPr algn="ctr" eaLnBrk="1" hangingPunct="1"/>
            <a:r>
              <a:rPr lang="es-PR" altLang="es-PR" sz="5400" b="1" i="1" u="sng"/>
              <a:t>Convivencia</a:t>
            </a:r>
            <a:endParaRPr lang="es-PR" altLang="es-PR" sz="5400"/>
          </a:p>
        </p:txBody>
      </p:sp>
      <p:pic>
        <p:nvPicPr>
          <p:cNvPr id="17411" name="Content Placeholder 3" descr="http://miflordelotoenprimavera.files.wordpress.com/2013/04/respetoimagesmafalda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188" y="2286000"/>
            <a:ext cx="73914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Consecuencias</a:t>
            </a:r>
            <a:endParaRPr lang="es-PR" altLang="es-PR" sz="6000" b="1"/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56038" cy="4038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tristeza profunda, </a:t>
            </a:r>
          </a:p>
          <a:p>
            <a:pPr>
              <a:lnSpc>
                <a:spcPct val="160000"/>
              </a:lnSpc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ansiedad, </a:t>
            </a:r>
          </a:p>
          <a:p>
            <a:pPr>
              <a:lnSpc>
                <a:spcPct val="160000"/>
              </a:lnSpc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temor, </a:t>
            </a:r>
          </a:p>
          <a:p>
            <a:pPr>
              <a:lnSpc>
                <a:spcPct val="160000"/>
              </a:lnSpc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aislamiento, </a:t>
            </a:r>
          </a:p>
          <a:p>
            <a:pPr>
              <a:lnSpc>
                <a:spcPct val="160000"/>
              </a:lnSpc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baja autoestima,</a:t>
            </a:r>
            <a:r>
              <a:rPr lang="es-PR" altLang="es-PR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060" name="Content Placeholder 1"/>
          <p:cNvSpPr>
            <a:spLocks noGrp="1"/>
          </p:cNvSpPr>
          <p:nvPr>
            <p:ph sz="half" idx="2"/>
          </p:nvPr>
        </p:nvSpPr>
        <p:spPr>
          <a:xfrm>
            <a:off x="4549775" y="2797175"/>
            <a:ext cx="3832225" cy="3603625"/>
          </a:xfrm>
        </p:spPr>
        <p:txBody>
          <a:bodyPr/>
          <a:lstStyle/>
          <a:p>
            <a:r>
              <a:rPr lang="es-PR" altLang="es-PR" sz="2800" b="1">
                <a:solidFill>
                  <a:schemeClr val="tx1"/>
                </a:solidFill>
              </a:rPr>
              <a:t>problemas conciliando el sueño,</a:t>
            </a:r>
          </a:p>
          <a:p>
            <a:r>
              <a:rPr lang="es-PR" altLang="es-PR" sz="2800" b="1">
                <a:solidFill>
                  <a:schemeClr val="tx1"/>
                </a:solidFill>
              </a:rPr>
              <a:t>efectos psicosomáticos (dolor de cabeza, barriga, pecho, entre otros). </a:t>
            </a:r>
          </a:p>
          <a:p>
            <a:endParaRPr lang="en-US" altLang="en-US" sz="2800"/>
          </a:p>
        </p:txBody>
      </p:sp>
      <p:sp>
        <p:nvSpPr>
          <p:cNvPr id="3" name="Rectangle 2"/>
          <p:cNvSpPr/>
          <p:nvPr/>
        </p:nvSpPr>
        <p:spPr>
          <a:xfrm>
            <a:off x="457201" y="2062059"/>
            <a:ext cx="81534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Podría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ocasionar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en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la </a:t>
            </a:r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víctima</a:t>
            </a:r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Consecuencias</a:t>
            </a:r>
            <a:endParaRPr lang="es-PR" altLang="es-PR" sz="600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518400" cy="4216400"/>
          </a:xfrm>
        </p:spPr>
        <p:txBody>
          <a:bodyPr/>
          <a:lstStyle/>
          <a:p>
            <a:pPr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Fobia social, </a:t>
            </a:r>
          </a:p>
          <a:p>
            <a:pPr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bajo aprovechamiento académico, </a:t>
            </a:r>
          </a:p>
          <a:p>
            <a:pPr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uso y abuso de alcohol,</a:t>
            </a:r>
          </a:p>
          <a:p>
            <a:pPr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uso y abuso de drogas,</a:t>
            </a:r>
          </a:p>
          <a:p>
            <a:pPr>
              <a:defRPr/>
            </a:pPr>
            <a:r>
              <a:rPr lang="es-PR" altLang="es-PR" sz="3000" b="1" dirty="0">
                <a:solidFill>
                  <a:schemeClr val="tx1"/>
                </a:solidFill>
              </a:rPr>
              <a:t>automutilación, </a:t>
            </a:r>
          </a:p>
          <a:p>
            <a:pPr>
              <a:defRPr/>
            </a:pPr>
            <a:r>
              <a:rPr lang="es-PR" altLang="es-PR" sz="3000" b="1" u="sng" dirty="0">
                <a:solidFill>
                  <a:schemeClr val="tx1"/>
                </a:solidFill>
              </a:rPr>
              <a:t>suicidio</a:t>
            </a:r>
            <a:r>
              <a:rPr lang="es-PR" altLang="es-PR" sz="3000" b="1" dirty="0">
                <a:solidFill>
                  <a:schemeClr val="tx1"/>
                </a:solidFill>
              </a:rPr>
              <a:t>. 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es-PR" altLang="es-PR" b="1" dirty="0"/>
          </a:p>
        </p:txBody>
      </p:sp>
      <p:sp>
        <p:nvSpPr>
          <p:cNvPr id="46084" name="Rectangle 1"/>
          <p:cNvSpPr>
            <a:spLocks noChangeArrowheads="1"/>
          </p:cNvSpPr>
          <p:nvPr/>
        </p:nvSpPr>
        <p:spPr bwMode="auto">
          <a:xfrm>
            <a:off x="914400" y="59436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 3" panose="05040102010807070707" pitchFamily="18" charset="2"/>
              <a:buNone/>
            </a:pPr>
            <a:r>
              <a:rPr lang="en-US" altLang="en-US" sz="2400">
                <a:hlinkClick r:id="rId2"/>
              </a:rPr>
              <a:t>https://www.youtube.com/watch?v=QTv_B8wq360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343650" cy="1435100"/>
          </a:xfrm>
        </p:spPr>
        <p:txBody>
          <a:bodyPr/>
          <a:lstStyle/>
          <a:p>
            <a:pPr algn="ctr"/>
            <a:r>
              <a:rPr lang="en-US" altLang="es-PR" sz="4800" b="1"/>
              <a:t>Ley 104 del </a:t>
            </a:r>
            <a:br>
              <a:rPr lang="en-US" altLang="es-PR" sz="4800" b="1"/>
            </a:br>
            <a:r>
              <a:rPr lang="en-US" altLang="es-PR" sz="4800" b="1"/>
              <a:t>1 de Agosto de 2016</a:t>
            </a:r>
            <a:br>
              <a:rPr lang="en-US" altLang="es-PR" sz="4800" b="1"/>
            </a:br>
            <a:endParaRPr lang="es-PR" altLang="es-PR" sz="4800" b="1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30600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s-PR" sz="4400" b="1"/>
              <a:t>Ley conocida como: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endParaRPr lang="en-US" altLang="es-PR" sz="4400" b="1"/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s-PR" sz="4400" b="1"/>
              <a:t>Alexander Santiago Martínez</a:t>
            </a:r>
            <a:endParaRPr lang="es-PR" altLang="es-PR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709613"/>
          </a:xfrm>
        </p:spPr>
        <p:txBody>
          <a:bodyPr/>
          <a:lstStyle/>
          <a:p>
            <a:pPr algn="ctr"/>
            <a:r>
              <a:rPr lang="es-PR" altLang="es-PR" sz="6000" b="1"/>
              <a:t>¿Qué puedo hacer?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990600" y="2438400"/>
            <a:ext cx="7213600" cy="3530600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es-PR" altLang="es-PR" sz="6000" b="1"/>
              <a:t>Reportar los casos de acoso personal y cibernético.</a:t>
            </a:r>
            <a:endParaRPr lang="es-PR" altLang="es-P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533400" y="927100"/>
            <a:ext cx="8077200" cy="709613"/>
          </a:xfrm>
        </p:spPr>
        <p:txBody>
          <a:bodyPr/>
          <a:lstStyle/>
          <a:p>
            <a:pPr algn="ctr"/>
            <a:r>
              <a:rPr lang="es-PR" altLang="es-PR" sz="6000" b="1"/>
              <a:t>¿Qué puedo hacer?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914400" y="2362200"/>
            <a:ext cx="7213600" cy="3530600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es-PR" altLang="es-PR" sz="6600" b="1"/>
              <a:t>No responder al acoso con violencia.</a:t>
            </a:r>
            <a:endParaRPr lang="es-PR" altLang="es-PR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7200" cy="709613"/>
          </a:xfrm>
        </p:spPr>
        <p:txBody>
          <a:bodyPr/>
          <a:lstStyle/>
          <a:p>
            <a:pPr algn="ctr"/>
            <a:r>
              <a:rPr lang="es-PR" altLang="es-PR" sz="6000" b="1"/>
              <a:t>¿Qué puedo hacer?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63600" y="2489200"/>
            <a:ext cx="7213600" cy="3530600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</a:pPr>
            <a:r>
              <a:rPr lang="es-PR" altLang="es-PR" sz="6600" b="1"/>
              <a:t>Estar siempre acompañado.</a:t>
            </a:r>
            <a:endParaRPr lang="es-PR" altLang="es-PR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86600" cy="1752600"/>
          </a:xfrm>
        </p:spPr>
        <p:txBody>
          <a:bodyPr/>
          <a:lstStyle/>
          <a:p>
            <a:pPr algn="ctr"/>
            <a:r>
              <a:rPr lang="en-US" altLang="es-PR" sz="5400" b="1" i="1"/>
              <a:t>Protocolo Bullying: CBCMR</a:t>
            </a:r>
            <a:endParaRPr lang="es-PR" altLang="es-PR" sz="5400" b="1" i="1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064000"/>
          </a:xfrm>
        </p:spPr>
        <p:txBody>
          <a:bodyPr/>
          <a:lstStyle/>
          <a:p>
            <a:pPr marL="0" indent="0">
              <a:lnSpc>
                <a:spcPct val="250000"/>
              </a:lnSpc>
              <a:buFont typeface="Wingdings 3" panose="05040102010807070707" pitchFamily="18" charset="2"/>
              <a:buNone/>
            </a:pPr>
            <a:r>
              <a:rPr lang="en-US" altLang="es-PR" sz="3600" b="1"/>
              <a:t>Fase I:</a:t>
            </a:r>
          </a:p>
          <a:p>
            <a:pPr marL="0" indent="0">
              <a:lnSpc>
                <a:spcPct val="250000"/>
              </a:lnSpc>
              <a:buFont typeface="Wingdings 3" panose="05040102010807070707" pitchFamily="18" charset="2"/>
              <a:buNone/>
            </a:pPr>
            <a:r>
              <a:rPr lang="en-US" altLang="es-PR" sz="3600" b="1"/>
              <a:t>		Prevención</a:t>
            </a:r>
          </a:p>
          <a:p>
            <a:pPr marL="0" indent="0">
              <a:lnSpc>
                <a:spcPct val="250000"/>
              </a:lnSpc>
              <a:buFont typeface="Wingdings 3" panose="05040102010807070707" pitchFamily="18" charset="2"/>
              <a:buNone/>
            </a:pPr>
            <a:r>
              <a:rPr lang="en-US" altLang="es-PR" sz="3600" b="1"/>
              <a:t>					Orientación </a:t>
            </a:r>
            <a:endParaRPr lang="es-PR" altLang="es-PR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86600" cy="709613"/>
          </a:xfrm>
        </p:spPr>
        <p:txBody>
          <a:bodyPr/>
          <a:lstStyle/>
          <a:p>
            <a:pPr algn="ctr"/>
            <a:r>
              <a:rPr lang="en-US" altLang="es-PR" sz="5400" b="1" i="1"/>
              <a:t>Protocolo Bullying: CBCMR</a:t>
            </a:r>
            <a:endParaRPr lang="es-PR" altLang="es-PR" sz="5400" b="1" i="1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51800" cy="5029200"/>
          </a:xfrm>
        </p:spPr>
        <p:txBody>
          <a:bodyPr/>
          <a:lstStyle/>
          <a:p>
            <a:pPr marL="0" indent="0">
              <a:lnSpc>
                <a:spcPct val="250000"/>
              </a:lnSpc>
              <a:buFont typeface="Wingdings 3" panose="05040102010807070707" pitchFamily="18" charset="2"/>
              <a:buNone/>
            </a:pPr>
            <a:r>
              <a:rPr lang="en-US" altLang="es-PR" sz="3200" b="1"/>
              <a:t>Fase II:</a:t>
            </a:r>
          </a:p>
          <a:p>
            <a:pPr marL="0" indent="0">
              <a:lnSpc>
                <a:spcPct val="250000"/>
              </a:lnSpc>
              <a:buFont typeface="Wingdings 3" panose="05040102010807070707" pitchFamily="18" charset="2"/>
              <a:buNone/>
            </a:pPr>
            <a:r>
              <a:rPr lang="en-US" altLang="es-PR" sz="3200" b="1"/>
              <a:t>		Intervención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en-US" altLang="es-PR" sz="3200" b="1"/>
              <a:t>					Documentar (víctima, 				                acosador y observadores)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s-PR" sz="3200" b="1">
                <a:solidFill>
                  <a:srgbClr val="FF0000"/>
                </a:solidFill>
              </a:rPr>
              <a:t>(El observador se quedará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en-US" altLang="es-PR" sz="3200" b="1">
                <a:solidFill>
                  <a:srgbClr val="FF0000"/>
                </a:solidFill>
              </a:rPr>
              <a:t>en el anonimato)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86600" cy="709613"/>
          </a:xfrm>
        </p:spPr>
        <p:txBody>
          <a:bodyPr/>
          <a:lstStyle/>
          <a:p>
            <a:pPr algn="ctr"/>
            <a:r>
              <a:rPr lang="en-US" altLang="es-PR" sz="5400" b="1" i="1"/>
              <a:t>Protocolo Bullying: CBCMR</a:t>
            </a:r>
            <a:endParaRPr lang="es-PR" altLang="es-PR" sz="5400" b="1" i="1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128000" cy="472440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s-PR" sz="3200" b="1"/>
              <a:t>Fase III:</a:t>
            </a:r>
          </a:p>
          <a:p>
            <a:pPr marL="0" indent="0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s-PR" sz="3200" b="1"/>
              <a:t>			Investigación</a:t>
            </a:r>
          </a:p>
          <a:p>
            <a:pPr marL="0" indent="0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s-PR" sz="3200" b="1"/>
              <a:t>					Director y COCE</a:t>
            </a:r>
          </a:p>
          <a:p>
            <a:pPr marL="0" indent="0" algn="ctr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n-US" altLang="es-PR" sz="2000" b="1"/>
              <a:t>(</a:t>
            </a:r>
            <a:r>
              <a:rPr lang="es-PR" altLang="es-PR" sz="2000" b="1" i="1">
                <a:solidFill>
                  <a:srgbClr val="FF0000"/>
                </a:solidFill>
              </a:rPr>
              <a:t>Comité de Convivencia Escolar (COCE) </a:t>
            </a:r>
            <a:r>
              <a:rPr lang="es-PR" altLang="es-PR" sz="2000" b="1"/>
              <a:t>estará compuesto por el director o principal, el orientador, el decano de asuntos estudiantiles, un maestro regular (líder de cada equipo) y un representante del Consejo de Estudiantes)</a:t>
            </a:r>
            <a:endParaRPr lang="en-US" altLang="es-PR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295400" y="8382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Recuerda:</a:t>
            </a:r>
            <a:endParaRPr lang="es-PR" altLang="es-PR" sz="6000" b="1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077200" cy="4140200"/>
          </a:xfrm>
        </p:spPr>
        <p:txBody>
          <a:bodyPr/>
          <a:lstStyle/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en-US" altLang="es-PR" sz="4000" b="1" dirty="0"/>
              <a:t>“</a:t>
            </a:r>
            <a:r>
              <a:rPr lang="en-US" altLang="es-PR" sz="4000" b="1" i="1" dirty="0" err="1"/>
              <a:t>Informar</a:t>
            </a:r>
            <a:r>
              <a:rPr lang="en-US" altLang="es-PR" sz="4000" b="1" i="1" dirty="0"/>
              <a:t>, no </a:t>
            </a:r>
            <a:r>
              <a:rPr lang="en-US" altLang="es-PR" sz="4000" b="1" i="1" dirty="0" err="1"/>
              <a:t>es</a:t>
            </a:r>
            <a:r>
              <a:rPr lang="en-US" altLang="es-PR" sz="4000" b="1" i="1" dirty="0"/>
              <a:t> </a:t>
            </a:r>
            <a:r>
              <a:rPr lang="en-US" altLang="es-PR" sz="4000" b="1" i="1" dirty="0" err="1"/>
              <a:t>delatar</a:t>
            </a:r>
            <a:r>
              <a:rPr lang="en-US" altLang="es-PR" sz="4000" b="1" i="1" dirty="0"/>
              <a:t>.</a:t>
            </a:r>
            <a:r>
              <a:rPr lang="en-US" altLang="es-PR" sz="4000" b="1" dirty="0"/>
              <a:t>”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en-US" altLang="es-PR" sz="2000" b="1" dirty="0"/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en-US" altLang="es-PR" sz="4000" b="1" dirty="0" err="1"/>
              <a:t>Ayuda</a:t>
            </a:r>
            <a:r>
              <a:rPr lang="en-US" altLang="es-PR" sz="4000" b="1" dirty="0"/>
              <a:t> a la </a:t>
            </a:r>
            <a:r>
              <a:rPr lang="en-US" altLang="es-PR" sz="4000" b="1" i="1" dirty="0" err="1">
                <a:solidFill>
                  <a:srgbClr val="00B050"/>
                </a:solidFill>
              </a:rPr>
              <a:t>víctima</a:t>
            </a:r>
            <a:r>
              <a:rPr lang="en-US" altLang="es-PR" sz="4000" b="1" dirty="0"/>
              <a:t> y al </a:t>
            </a:r>
            <a:r>
              <a:rPr lang="en-US" altLang="es-PR" sz="4000" b="1" i="1" dirty="0" err="1">
                <a:solidFill>
                  <a:srgbClr val="00B050"/>
                </a:solidFill>
              </a:rPr>
              <a:t>acosador</a:t>
            </a:r>
            <a:r>
              <a:rPr lang="en-US" altLang="es-PR" sz="4000" b="1" dirty="0"/>
              <a:t>…</a:t>
            </a:r>
            <a:r>
              <a:rPr lang="en-US" altLang="es-PR" sz="4000" b="1" dirty="0" err="1"/>
              <a:t>en</a:t>
            </a:r>
            <a:r>
              <a:rPr lang="en-US" altLang="es-PR" sz="4000" b="1" dirty="0"/>
              <a:t> </a:t>
            </a:r>
            <a:r>
              <a:rPr lang="en-US" altLang="es-PR" sz="4000" b="1" dirty="0" err="1"/>
              <a:t>eliminar</a:t>
            </a:r>
            <a:r>
              <a:rPr lang="en-US" altLang="es-PR" sz="4000" b="1" dirty="0"/>
              <a:t> el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en-US" altLang="es-PR" sz="4000" b="1" dirty="0"/>
              <a:t>“bullying”.</a:t>
            </a:r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en-US" altLang="es-PR" sz="1400" b="1" dirty="0"/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r>
              <a:rPr lang="es-PR" altLang="en-US" sz="2400" dirty="0">
                <a:hlinkClick r:id="rId2"/>
              </a:rPr>
              <a:t>https://www.youtube.com/watch?v=gxuyKxR4zT4</a:t>
            </a:r>
            <a:endParaRPr lang="es-PR" altLang="en-US" sz="2400" dirty="0"/>
          </a:p>
          <a:p>
            <a:pPr marL="0" indent="0" algn="ctr">
              <a:buFont typeface="Wingdings 3" panose="05040102010807070707" pitchFamily="18" charset="2"/>
              <a:buNone/>
              <a:defRPr/>
            </a:pPr>
            <a:endParaRPr lang="en-US" altLang="es-PR" sz="2000" b="1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s-PR" altLang="es-P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6600" b="1"/>
              <a:t>¿Qué opinas?</a:t>
            </a:r>
          </a:p>
        </p:txBody>
      </p:sp>
      <p:pic>
        <p:nvPicPr>
          <p:cNvPr id="18435" name="Picture 5" descr="Resultado de imagen para acoso escol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438400"/>
            <a:ext cx="4191000" cy="3067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6" name="Picture 7" descr="Resultado de imagen para acoso esc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3810000" cy="2706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Referencias</a:t>
            </a:r>
            <a:endParaRPr lang="es-PR" altLang="es-PR" sz="6000" b="1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8001000" cy="44196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s-PR" altLang="es-PR" sz="2400">
                <a:solidFill>
                  <a:schemeClr val="tx1"/>
                </a:solidFill>
                <a:hlinkClick r:id="rId2"/>
              </a:rPr>
              <a:t>https://www.elnuevodia.com/opinion/columnas/acrearescudoscontraelacosoescolar-columna-2349548/</a:t>
            </a:r>
            <a:endParaRPr lang="es-PR" altLang="es-PR" sz="240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en-US" altLang="es-PR"/>
          </a:p>
          <a:p>
            <a:pPr marL="0" indent="0">
              <a:buFont typeface="Wingdings 3" panose="05040102010807070707" pitchFamily="18" charset="2"/>
              <a:buNone/>
            </a:pPr>
            <a:r>
              <a:rPr lang="es-PR" altLang="es-PR" sz="2400">
                <a:hlinkClick r:id="rId3"/>
              </a:rPr>
              <a:t>http://www.apa.org/centrodeapoyo/intimidacion.aspx</a:t>
            </a:r>
            <a:endParaRPr lang="es-PR" altLang="es-PR" sz="2400"/>
          </a:p>
          <a:p>
            <a:pPr marL="0" indent="0">
              <a:buFont typeface="Wingdings 3" panose="05040102010807070707" pitchFamily="18" charset="2"/>
              <a:buNone/>
            </a:pPr>
            <a:endParaRPr lang="en-US" altLang="es-PR"/>
          </a:p>
          <a:p>
            <a:pPr marL="0" indent="0">
              <a:buFont typeface="Wingdings 3" panose="05040102010807070707" pitchFamily="18" charset="2"/>
              <a:buNone/>
            </a:pPr>
            <a:r>
              <a:rPr lang="es-PR" altLang="es-PR" sz="2400">
                <a:hlinkClick r:id="rId4"/>
              </a:rPr>
              <a:t>https://espanol.stopbullying.gov/leyes/federales/zgo/%C3%ADndice.html</a:t>
            </a:r>
            <a:endParaRPr lang="es-PR" altLang="es-PR" sz="2400"/>
          </a:p>
          <a:p>
            <a:pPr marL="0" indent="0">
              <a:buFont typeface="Wingdings 3" panose="05040102010807070707" pitchFamily="18" charset="2"/>
              <a:buNone/>
            </a:pPr>
            <a:endParaRPr lang="en-US" altLang="es-PR"/>
          </a:p>
          <a:p>
            <a:pPr marL="0" indent="0">
              <a:buFont typeface="Wingdings 3" panose="05040102010807070707" pitchFamily="18" charset="2"/>
              <a:buNone/>
            </a:pPr>
            <a:endParaRPr lang="es-PR" altLang="es-PR"/>
          </a:p>
          <a:p>
            <a:pPr marL="0" indent="0">
              <a:buFont typeface="Wingdings 3" panose="05040102010807070707" pitchFamily="18" charset="2"/>
              <a:buNone/>
            </a:pPr>
            <a:endParaRPr lang="es-PR" altLang="es-PR"/>
          </a:p>
          <a:p>
            <a:pPr marL="0" indent="0">
              <a:buFont typeface="Wingdings 3" panose="05040102010807070707" pitchFamily="18" charset="2"/>
              <a:buNone/>
            </a:pPr>
            <a:endParaRPr lang="en-US" altLang="es-PR"/>
          </a:p>
          <a:p>
            <a:pPr marL="0" indent="0">
              <a:buFont typeface="Wingdings 3" panose="05040102010807070707" pitchFamily="18" charset="2"/>
              <a:buNone/>
            </a:pPr>
            <a:endParaRPr lang="es-PR" alt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5238" cy="709613"/>
          </a:xfrm>
        </p:spPr>
        <p:txBody>
          <a:bodyPr/>
          <a:lstStyle/>
          <a:p>
            <a:pPr algn="ctr"/>
            <a:r>
              <a:rPr lang="en-US" altLang="es-PR" sz="6000" b="1"/>
              <a:t>Referencias</a:t>
            </a:r>
            <a:endParaRPr lang="es-PR" altLang="es-PR" sz="6000" b="1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126413" cy="4419600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</a:pPr>
            <a:r>
              <a:rPr lang="es-PR" altLang="es-PR" sz="2400">
                <a:hlinkClick r:id="rId2"/>
              </a:rPr>
              <a:t>https://www.elnuevodia.com/noticias/locales/nota/muerejovenheroeencasodebullying-1836169/</a:t>
            </a:r>
            <a:endParaRPr lang="es-PR" altLang="es-PR" sz="2400"/>
          </a:p>
          <a:p>
            <a:pPr marL="0" indent="0">
              <a:buFont typeface="Wingdings 3" panose="05040102010807070707" pitchFamily="18" charset="2"/>
              <a:buNone/>
            </a:pPr>
            <a:endParaRPr lang="es-PR" altLang="es-PR" sz="1200"/>
          </a:p>
          <a:p>
            <a:pPr marL="0" indent="0">
              <a:buFont typeface="Wingdings 3" panose="05040102010807070707" pitchFamily="18" charset="2"/>
              <a:buNone/>
            </a:pPr>
            <a:r>
              <a:rPr lang="es-PR" altLang="es-PR" sz="2400">
                <a:hlinkClick r:id="rId3"/>
              </a:rPr>
              <a:t>https://www.elnuevodia.com/noticias/locales/nota/gobernadorfirmaleyparahacerlefrentealbullying-2227001/</a:t>
            </a:r>
            <a:endParaRPr lang="es-PR" altLang="es-PR" sz="2400"/>
          </a:p>
          <a:p>
            <a:pPr marL="0" indent="0">
              <a:buFont typeface="Wingdings 3" panose="05040102010807070707" pitchFamily="18" charset="2"/>
              <a:buNone/>
            </a:pPr>
            <a:endParaRPr lang="es-PR" altLang="es-PR" sz="1200"/>
          </a:p>
          <a:p>
            <a:pPr marL="0" indent="0">
              <a:buFont typeface="Wingdings 3" panose="05040102010807070707" pitchFamily="18" charset="2"/>
              <a:buNone/>
            </a:pPr>
            <a:r>
              <a:rPr lang="es-PR" altLang="es-PR" sz="2400">
                <a:hlinkClick r:id="rId4"/>
              </a:rPr>
              <a:t>http://www.lexjuris.com/lexlex/Leyes2016/lexl2016104.htm</a:t>
            </a:r>
            <a:endParaRPr lang="es-PR" altLang="es-PR" sz="2400"/>
          </a:p>
          <a:p>
            <a:pPr marL="0" indent="0">
              <a:buFont typeface="Wingdings 3" panose="05040102010807070707" pitchFamily="18" charset="2"/>
              <a:buNone/>
            </a:pPr>
            <a:endParaRPr lang="es-PR" altLang="es-PR" sz="2400"/>
          </a:p>
          <a:p>
            <a:pPr marL="0" indent="0">
              <a:buFont typeface="Wingdings 3" panose="05040102010807070707" pitchFamily="18" charset="2"/>
              <a:buNone/>
            </a:pPr>
            <a:endParaRPr lang="es-PR" altLang="es-P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077200" cy="709613"/>
          </a:xfrm>
        </p:spPr>
        <p:txBody>
          <a:bodyPr/>
          <a:lstStyle/>
          <a:p>
            <a:pPr algn="ctr" eaLnBrk="1" hangingPunct="1"/>
            <a:r>
              <a:rPr lang="es-PR" altLang="es-PR" sz="4800" u="sng">
                <a:latin typeface="Ravie" panose="04040805050809020602" pitchFamily="82" charset="0"/>
              </a:rPr>
              <a:t>Definición Bullying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45259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4200" i="1" dirty="0">
                <a:solidFill>
                  <a:schemeClr val="tx1"/>
                </a:solidFill>
              </a:rPr>
              <a:t>Es cualquier forma de </a:t>
            </a:r>
            <a:r>
              <a:rPr lang="es-ES" altLang="es-PR" sz="4200" b="1" i="1" u="sng" dirty="0">
                <a:solidFill>
                  <a:schemeClr val="accent2">
                    <a:lumMod val="75000"/>
                  </a:schemeClr>
                </a:solidFill>
              </a:rPr>
              <a:t>maltrato psicológico</a:t>
            </a:r>
            <a:r>
              <a:rPr lang="es-ES" altLang="es-PR" sz="4200" i="1" dirty="0">
                <a:solidFill>
                  <a:schemeClr val="tx1"/>
                </a:solidFill>
              </a:rPr>
              <a:t>, </a:t>
            </a:r>
            <a:r>
              <a:rPr lang="es-ES" altLang="es-PR" sz="4200" b="1" i="1" u="sng" dirty="0">
                <a:solidFill>
                  <a:srgbClr val="00B050"/>
                </a:solidFill>
              </a:rPr>
              <a:t>verbal</a:t>
            </a:r>
            <a:r>
              <a:rPr lang="es-ES" altLang="es-PR" sz="4200" i="1" dirty="0">
                <a:solidFill>
                  <a:schemeClr val="tx1"/>
                </a:solidFill>
              </a:rPr>
              <a:t> o </a:t>
            </a:r>
            <a:r>
              <a:rPr lang="es-ES" altLang="es-PR" sz="4200" b="1" i="1" u="sng" dirty="0">
                <a:solidFill>
                  <a:schemeClr val="accent6">
                    <a:lumMod val="50000"/>
                  </a:schemeClr>
                </a:solidFill>
              </a:rPr>
              <a:t>físico</a:t>
            </a:r>
            <a:r>
              <a:rPr lang="es-ES" altLang="es-PR" sz="4200" b="1" i="1" dirty="0">
                <a:solidFill>
                  <a:schemeClr val="tx1"/>
                </a:solidFill>
              </a:rPr>
              <a:t>,</a:t>
            </a:r>
            <a:r>
              <a:rPr lang="es-ES" altLang="es-PR" sz="4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altLang="es-PR" sz="4200" i="1" dirty="0">
                <a:solidFill>
                  <a:schemeClr val="tx1"/>
                </a:solidFill>
              </a:rPr>
              <a:t>producido entre estudiantes de forma reiterada a lo largo de un tiempo determinado y desbalance de poder.</a:t>
            </a:r>
            <a:r>
              <a:rPr lang="es-ES" altLang="es-PR" sz="4200" i="1" dirty="0">
                <a:solidFill>
                  <a:schemeClr val="bg1"/>
                </a:solidFill>
              </a:rPr>
              <a:t>.</a:t>
            </a:r>
            <a:r>
              <a:rPr lang="es-ES" altLang="es-PR" sz="4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PR" altLang="es-PR" sz="4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1103313"/>
          </a:xfrm>
        </p:spPr>
        <p:txBody>
          <a:bodyPr/>
          <a:lstStyle/>
          <a:p>
            <a:pPr algn="ctr" eaLnBrk="1" hangingPunct="1"/>
            <a:r>
              <a:rPr lang="es-PR" altLang="es-PR" sz="4400" b="1"/>
              <a:t>Si alguna vez te</a:t>
            </a:r>
            <a:br>
              <a:rPr lang="es-PR" altLang="es-PR" sz="4400" b="1"/>
            </a:br>
            <a:r>
              <a:rPr lang="es-PR" altLang="es-PR" sz="4400" b="1"/>
              <a:t> ha pasado que…</a:t>
            </a:r>
            <a:endParaRPr lang="es-PR" altLang="es-PR" sz="4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0"/>
            <a:ext cx="8382000" cy="44196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5100" dirty="0">
                <a:solidFill>
                  <a:schemeClr val="tx1"/>
                </a:solidFill>
                <a:latin typeface="Arial Black" panose="020B0A04020102020204" pitchFamily="34" charset="0"/>
              </a:rPr>
              <a:t>Me gritan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5100" dirty="0">
                <a:solidFill>
                  <a:schemeClr val="tx1"/>
                </a:solidFill>
                <a:latin typeface="Arial Black" panose="020B0A04020102020204" pitchFamily="34" charset="0"/>
              </a:rPr>
              <a:t>Hacen gestos de burla o desprecio hacia mí.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5100" dirty="0">
                <a:solidFill>
                  <a:schemeClr val="tx1"/>
                </a:solidFill>
                <a:latin typeface="Arial Black" panose="020B0A04020102020204" pitchFamily="34" charset="0"/>
              </a:rPr>
              <a:t>Se meten conmigo por mi forma de ser.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5100" dirty="0">
                <a:solidFill>
                  <a:schemeClr val="tx1"/>
                </a:solidFill>
                <a:latin typeface="Arial Black" panose="020B0A04020102020204" pitchFamily="34" charset="0"/>
              </a:rPr>
              <a:t>Se burlan de mi apariencia física.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5100" dirty="0">
                <a:solidFill>
                  <a:schemeClr val="tx1"/>
                </a:solidFill>
                <a:latin typeface="Arial Black" panose="020B0A04020102020204" pitchFamily="34" charset="0"/>
              </a:rPr>
              <a:t>Me acusan de cosas que no he dicho o hecho.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5100" dirty="0">
                <a:solidFill>
                  <a:schemeClr val="tx1"/>
                </a:solidFill>
                <a:latin typeface="Arial Black" panose="020B0A04020102020204" pitchFamily="34" charset="0"/>
              </a:rPr>
              <a:t>Cuentan mentiras acerca de mí.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5100" dirty="0">
                <a:solidFill>
                  <a:schemeClr val="tx1"/>
                </a:solidFill>
                <a:latin typeface="Arial Black" panose="020B0A04020102020204" pitchFamily="34" charset="0"/>
              </a:rPr>
              <a:t>Me insultan.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P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4400" b="1"/>
              <a:t>Si alguna vez te</a:t>
            </a:r>
            <a:br>
              <a:rPr lang="es-PR" altLang="es-PR" sz="4400" b="1"/>
            </a:br>
            <a:r>
              <a:rPr lang="es-PR" altLang="es-PR" sz="4400" b="1"/>
              <a:t>ha pasado que…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No me hablan.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No me dejan hablar.</a:t>
            </a:r>
            <a:endParaRPr lang="es-ES" altLang="es-PR" sz="28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Me llaman por “nombres” que no me gustan.</a:t>
            </a:r>
            <a:endParaRPr lang="es-ES" altLang="es-PR" sz="28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No me dejan jugar con ellos.</a:t>
            </a:r>
            <a:endParaRPr lang="es-ES" altLang="es-PR" sz="28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Me amenazan con pegarme.</a:t>
            </a:r>
            <a:endParaRPr lang="es-ES" altLang="es-PR" sz="28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Me empujan.</a:t>
            </a:r>
            <a:endParaRPr lang="es-ES" altLang="es-PR" sz="28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PR" altLang="es-PR">
              <a:solidFill>
                <a:schemeClr val="tx1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78300"/>
            <a:ext cx="2278063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345238" cy="709613"/>
          </a:xfrm>
        </p:spPr>
        <p:txBody>
          <a:bodyPr/>
          <a:lstStyle/>
          <a:p>
            <a:pPr algn="ctr" eaLnBrk="1" hangingPunct="1"/>
            <a:r>
              <a:rPr lang="es-PR" altLang="es-PR" sz="4400" b="1"/>
              <a:t>Si alguna vez te</a:t>
            </a:r>
            <a:br>
              <a:rPr lang="es-PR" altLang="es-PR" sz="4400" b="1"/>
            </a:br>
            <a:r>
              <a:rPr lang="es-PR" altLang="es-PR" sz="4400" b="1"/>
              <a:t>ha pasado que…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n-US" sz="2800">
                <a:solidFill>
                  <a:schemeClr val="tx1"/>
                </a:solidFill>
                <a:latin typeface="Arial Black" panose="020B0A04020102020204" pitchFamily="34" charset="0"/>
              </a:rPr>
              <a:t>Se ríen de mí cuando me equivoco.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Utilizan las redes sociales para ridiculizarme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s-ES" altLang="es-PR" sz="2800" b="1">
                <a:solidFill>
                  <a:schemeClr val="tx1"/>
                </a:solidFill>
                <a:latin typeface="Arial Black" panose="020B0A04020102020204" pitchFamily="34" charset="0"/>
              </a:rPr>
              <a:t>Envían o muestran vídeos de mi personas para humillarme.</a:t>
            </a:r>
            <a:endParaRPr lang="es-ES" altLang="es-PR" sz="280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PR" altLang="es-PR">
              <a:solidFill>
                <a:schemeClr val="tx1"/>
              </a:solidFill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526213" cy="901700"/>
          </a:xfrm>
        </p:spPr>
        <p:txBody>
          <a:bodyPr/>
          <a:lstStyle/>
          <a:p>
            <a:pPr algn="ctr" eaLnBrk="1" hangingPunct="1"/>
            <a:r>
              <a:rPr lang="es-PR" altLang="es-PR" sz="4800" b="1"/>
              <a:t>¿Quiénes participan?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37592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PR" altLang="es-PR" sz="3600" b="1" i="1" u="sng" dirty="0">
                <a:solidFill>
                  <a:schemeClr val="tx1"/>
                </a:solidFill>
              </a:rPr>
              <a:t>Agresor: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PR" sz="3600" dirty="0">
                <a:solidFill>
                  <a:schemeClr val="tx1"/>
                </a:solidFill>
              </a:rPr>
              <a:t>Suelen ser fuertes físicamente, impulsivos, dominantes, con conductas antisociales y poco empáticos con sus víctimas. Se pueden distinguir tres tipos de acosadores.</a:t>
            </a:r>
            <a:r>
              <a:rPr lang="es-ES" altLang="es-PR" sz="3600" dirty="0">
                <a:solidFill>
                  <a:schemeClr val="bg1"/>
                </a:solidFill>
              </a:rPr>
              <a:t>:</a:t>
            </a:r>
            <a:r>
              <a:rPr lang="es-ES" altLang="es-P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s-PR" altLang="es-P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580</TotalTime>
  <Words>898</Words>
  <Application>Microsoft Office PowerPoint</Application>
  <PresentationFormat>On-screen Show (4:3)</PresentationFormat>
  <Paragraphs>161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Ion Boardroom</vt:lpstr>
      <vt:lpstr>“Bullying” o Acoso Escolar</vt:lpstr>
      <vt:lpstr>PowerPoint Presentation</vt:lpstr>
      <vt:lpstr>Convivencia</vt:lpstr>
      <vt:lpstr>¿Qué opinas?</vt:lpstr>
      <vt:lpstr>Definición Bullying</vt:lpstr>
      <vt:lpstr>Si alguna vez te  ha pasado que…</vt:lpstr>
      <vt:lpstr>Si alguna vez te ha pasado que…</vt:lpstr>
      <vt:lpstr>Si alguna vez te ha pasado que…</vt:lpstr>
      <vt:lpstr>¿Quiénes participan?</vt:lpstr>
      <vt:lpstr>Tipos de agresores</vt:lpstr>
      <vt:lpstr>Tipos de agresores</vt:lpstr>
      <vt:lpstr>Tipos de agresores</vt:lpstr>
      <vt:lpstr>Víctima…</vt:lpstr>
      <vt:lpstr>Víctima…</vt:lpstr>
      <vt:lpstr>Espectadores</vt:lpstr>
      <vt:lpstr>Espectadores</vt:lpstr>
      <vt:lpstr>Espectadores</vt:lpstr>
      <vt:lpstr>PowerPoint Presentation</vt:lpstr>
      <vt:lpstr>Hostigamiento</vt:lpstr>
      <vt:lpstr>Hostigamiento</vt:lpstr>
      <vt:lpstr>Exclusión social</vt:lpstr>
      <vt:lpstr>Verbal</vt:lpstr>
      <vt:lpstr>Psicológico</vt:lpstr>
      <vt:lpstr>Físico</vt:lpstr>
      <vt:lpstr>“Cyberbullying” o acoso electrónico</vt:lpstr>
      <vt:lpstr>“Cyberbullying” o acoso electrónico</vt:lpstr>
      <vt:lpstr>‘Sexting”</vt:lpstr>
      <vt:lpstr>Importante…</vt:lpstr>
      <vt:lpstr>Importante…</vt:lpstr>
      <vt:lpstr>Consecuencias</vt:lpstr>
      <vt:lpstr>Consecuencias</vt:lpstr>
      <vt:lpstr>Ley 104 del  1 de Agosto de 2016 </vt:lpstr>
      <vt:lpstr>¿Qué puedo hacer?</vt:lpstr>
      <vt:lpstr>¿Qué puedo hacer?</vt:lpstr>
      <vt:lpstr>¿Qué puedo hacer?</vt:lpstr>
      <vt:lpstr>Protocolo Bullying: CBCMR</vt:lpstr>
      <vt:lpstr>Protocolo Bullying: CBCMR</vt:lpstr>
      <vt:lpstr>Protocolo Bullying: CBCMR</vt:lpstr>
      <vt:lpstr>Recuerda:</vt:lpstr>
      <vt:lpstr>Referencias</vt:lpstr>
      <vt:lpstr>Referencias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Acoso Escolar</dc:title>
  <dc:creator>Jimenez</dc:creator>
  <cp:lastModifiedBy> </cp:lastModifiedBy>
  <cp:revision>66</cp:revision>
  <dcterms:created xsi:type="dcterms:W3CDTF">2013-11-03T15:40:46Z</dcterms:created>
  <dcterms:modified xsi:type="dcterms:W3CDTF">2017-08-22T19:06:35Z</dcterms:modified>
</cp:coreProperties>
</file>